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0" r:id="rId4"/>
  </p:sldMasterIdLst>
  <p:notesMasterIdLst>
    <p:notesMasterId r:id="rId29"/>
  </p:notesMasterIdLst>
  <p:sldIdLst>
    <p:sldId id="587" r:id="rId5"/>
    <p:sldId id="592" r:id="rId6"/>
    <p:sldId id="607" r:id="rId7"/>
    <p:sldId id="608" r:id="rId8"/>
    <p:sldId id="612" r:id="rId9"/>
    <p:sldId id="613" r:id="rId10"/>
    <p:sldId id="609" r:id="rId11"/>
    <p:sldId id="610" r:id="rId12"/>
    <p:sldId id="615" r:id="rId13"/>
    <p:sldId id="611" r:id="rId14"/>
    <p:sldId id="616" r:id="rId15"/>
    <p:sldId id="638" r:id="rId16"/>
    <p:sldId id="627" r:id="rId17"/>
    <p:sldId id="640" r:id="rId18"/>
    <p:sldId id="632" r:id="rId19"/>
    <p:sldId id="634" r:id="rId20"/>
    <p:sldId id="641" r:id="rId21"/>
    <p:sldId id="639" r:id="rId22"/>
    <p:sldId id="635" r:id="rId23"/>
    <p:sldId id="636" r:id="rId24"/>
    <p:sldId id="625" r:id="rId25"/>
    <p:sldId id="626" r:id="rId26"/>
    <p:sldId id="577" r:id="rId27"/>
    <p:sldId id="642" r:id="rId28"/>
  </p:sldIdLst>
  <p:sldSz cx="12192000" cy="6858000"/>
  <p:notesSz cx="6858000" cy="9144000"/>
  <p:embeddedFontLst>
    <p:embeddedFont>
      <p:font typeface="Avenir Next LT Pro" panose="020B0504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otham Book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jabloon" id="{DDD4E3C0-FBCB-EA49-B83C-86E8B9ACF02D}">
          <p14:sldIdLst>
            <p14:sldId id="587"/>
            <p14:sldId id="592"/>
            <p14:sldId id="607"/>
            <p14:sldId id="608"/>
            <p14:sldId id="612"/>
            <p14:sldId id="613"/>
            <p14:sldId id="609"/>
            <p14:sldId id="610"/>
            <p14:sldId id="615"/>
            <p14:sldId id="611"/>
            <p14:sldId id="616"/>
            <p14:sldId id="638"/>
            <p14:sldId id="627"/>
            <p14:sldId id="640"/>
            <p14:sldId id="632"/>
            <p14:sldId id="634"/>
            <p14:sldId id="641"/>
            <p14:sldId id="639"/>
            <p14:sldId id="635"/>
            <p14:sldId id="636"/>
            <p14:sldId id="625"/>
            <p14:sldId id="626"/>
            <p14:sldId id="577"/>
            <p14:sldId id="6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n van der Ven" initials="KvdV" lastIdx="14" clrIdx="0">
    <p:extLst>
      <p:ext uri="{19B8F6BF-5375-455C-9EA6-DF929625EA0E}">
        <p15:presenceInfo xmlns:p15="http://schemas.microsoft.com/office/powerpoint/2012/main" userId="S::k.vanderven@seo.nl::be346bbb-1da9-4e9f-ba88-9ad3864d4d10" providerId="AD"/>
      </p:ext>
    </p:extLst>
  </p:cmAuthor>
  <p:cmAuthor id="2" name="Rogier Lieshout" initials="RL" lastIdx="13" clrIdx="1">
    <p:extLst>
      <p:ext uri="{19B8F6BF-5375-455C-9EA6-DF929625EA0E}">
        <p15:presenceInfo xmlns:p15="http://schemas.microsoft.com/office/powerpoint/2012/main" userId="S::r.lieshout@seo.nl::f976e936-a580-4ed5-9c0c-37b31e7fa771" providerId="AD"/>
      </p:ext>
    </p:extLst>
  </p:cmAuthor>
  <p:cmAuthor id="3" name="Debbie Keijser" initials="DK" lastIdx="3" clrIdx="2">
    <p:extLst>
      <p:ext uri="{19B8F6BF-5375-455C-9EA6-DF929625EA0E}">
        <p15:presenceInfo xmlns:p15="http://schemas.microsoft.com/office/powerpoint/2012/main" userId="S::d.keijser@seo.nl::e4ce9d10-0eac-4d27-9718-a5fc27899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32025"/>
    <a:srgbClr val="264149"/>
    <a:srgbClr val="F20000"/>
    <a:srgbClr val="264249"/>
    <a:srgbClr val="F1F5FD"/>
    <a:srgbClr val="4031FF"/>
    <a:srgbClr val="261D99"/>
    <a:srgbClr val="ACDD4B"/>
    <a:srgbClr val="94D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5E978-0DA2-F7C9-9AC8-4CB6556A4651}" v="35" dt="2022-04-11T09:37:18.398"/>
    <p1510:client id="{6EF7C599-DC05-4EC0-9329-0727CBF4E9B6}" v="27" dt="2022-04-12T09:23:50.883"/>
    <p1510:client id="{A28A92F0-7E71-49F0-81BF-44AD0F3B400D}" v="500" dt="2022-04-11T13:08:01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1" autoAdjust="0"/>
    <p:restoredTop sz="93662" autoAdjust="0"/>
  </p:normalViewPr>
  <p:slideViewPr>
    <p:cSldViewPr snapToObjects="1">
      <p:cViewPr varScale="1">
        <p:scale>
          <a:sx n="75" d="100"/>
          <a:sy n="75" d="100"/>
        </p:scale>
        <p:origin x="60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6" d="100"/>
          <a:sy n="96" d="100"/>
        </p:scale>
        <p:origin x="248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co van Eijkel" userId="8ae0ff44-0f24-4f48-a317-c87b385aa690" providerId="ADAL" clId="{6EF7C599-DC05-4EC0-9329-0727CBF4E9B6}"/>
    <pc:docChg chg="undo custSel addSld delSld modSld modSection">
      <pc:chgData name="Remco van Eijkel" userId="8ae0ff44-0f24-4f48-a317-c87b385aa690" providerId="ADAL" clId="{6EF7C599-DC05-4EC0-9329-0727CBF4E9B6}" dt="2022-04-12T09:23:50.883" v="826" actId="20577"/>
      <pc:docMkLst>
        <pc:docMk/>
      </pc:docMkLst>
      <pc:sldChg chg="modSp mod">
        <pc:chgData name="Remco van Eijkel" userId="8ae0ff44-0f24-4f48-a317-c87b385aa690" providerId="ADAL" clId="{6EF7C599-DC05-4EC0-9329-0727CBF4E9B6}" dt="2022-04-12T08:39:00.305" v="15" actId="20577"/>
        <pc:sldMkLst>
          <pc:docMk/>
          <pc:sldMk cId="3196536477" sldId="577"/>
        </pc:sldMkLst>
        <pc:spChg chg="mod">
          <ac:chgData name="Remco van Eijkel" userId="8ae0ff44-0f24-4f48-a317-c87b385aa690" providerId="ADAL" clId="{6EF7C599-DC05-4EC0-9329-0727CBF4E9B6}" dt="2022-04-12T08:39:00.305" v="15" actId="20577"/>
          <ac:spMkLst>
            <pc:docMk/>
            <pc:sldMk cId="3196536477" sldId="577"/>
            <ac:spMk id="3" creationId="{55319A91-6C4E-4DD3-973B-9808EA8D61B9}"/>
          </ac:spMkLst>
        </pc:spChg>
      </pc:sldChg>
      <pc:sldChg chg="modSp mod">
        <pc:chgData name="Remco van Eijkel" userId="8ae0ff44-0f24-4f48-a317-c87b385aa690" providerId="ADAL" clId="{6EF7C599-DC05-4EC0-9329-0727CBF4E9B6}" dt="2022-04-12T08:46:16.771" v="802" actId="20577"/>
        <pc:sldMkLst>
          <pc:docMk/>
          <pc:sldMk cId="3943123452" sldId="587"/>
        </pc:sldMkLst>
        <pc:spChg chg="mod">
          <ac:chgData name="Remco van Eijkel" userId="8ae0ff44-0f24-4f48-a317-c87b385aa690" providerId="ADAL" clId="{6EF7C599-DC05-4EC0-9329-0727CBF4E9B6}" dt="2022-04-12T08:46:16.771" v="802" actId="20577"/>
          <ac:spMkLst>
            <pc:docMk/>
            <pc:sldMk cId="3943123452" sldId="587"/>
            <ac:spMk id="20" creationId="{23CCCE12-9C1D-40EF-A26E-5FD8A3CF94DD}"/>
          </ac:spMkLst>
        </pc:spChg>
      </pc:sldChg>
      <pc:sldChg chg="modSp mod">
        <pc:chgData name="Remco van Eijkel" userId="8ae0ff44-0f24-4f48-a317-c87b385aa690" providerId="ADAL" clId="{6EF7C599-DC05-4EC0-9329-0727CBF4E9B6}" dt="2022-04-12T08:38:02.804" v="7" actId="20577"/>
        <pc:sldMkLst>
          <pc:docMk/>
          <pc:sldMk cId="3077127053" sldId="626"/>
        </pc:sldMkLst>
        <pc:spChg chg="mod">
          <ac:chgData name="Remco van Eijkel" userId="8ae0ff44-0f24-4f48-a317-c87b385aa690" providerId="ADAL" clId="{6EF7C599-DC05-4EC0-9329-0727CBF4E9B6}" dt="2022-04-12T08:38:02.804" v="7" actId="20577"/>
          <ac:spMkLst>
            <pc:docMk/>
            <pc:sldMk cId="3077127053" sldId="626"/>
            <ac:spMk id="2" creationId="{B07B4D5A-94F8-421E-B31E-2D4B63957E4A}"/>
          </ac:spMkLst>
        </pc:spChg>
      </pc:sldChg>
      <pc:sldChg chg="modSp mod">
        <pc:chgData name="Remco van Eijkel" userId="8ae0ff44-0f24-4f48-a317-c87b385aa690" providerId="ADAL" clId="{6EF7C599-DC05-4EC0-9329-0727CBF4E9B6}" dt="2022-04-12T08:25:50.051" v="1" actId="20577"/>
        <pc:sldMkLst>
          <pc:docMk/>
          <pc:sldMk cId="2609692695" sldId="627"/>
        </pc:sldMkLst>
        <pc:spChg chg="mod">
          <ac:chgData name="Remco van Eijkel" userId="8ae0ff44-0f24-4f48-a317-c87b385aa690" providerId="ADAL" clId="{6EF7C599-DC05-4EC0-9329-0727CBF4E9B6}" dt="2022-04-12T08:25:50.051" v="1" actId="20577"/>
          <ac:spMkLst>
            <pc:docMk/>
            <pc:sldMk cId="2609692695" sldId="627"/>
            <ac:spMk id="3" creationId="{13915968-6AD8-4FE4-8319-9FB8A57BB325}"/>
          </ac:spMkLst>
        </pc:spChg>
      </pc:sldChg>
      <pc:sldChg chg="modSp mod">
        <pc:chgData name="Remco van Eijkel" userId="8ae0ff44-0f24-4f48-a317-c87b385aa690" providerId="ADAL" clId="{6EF7C599-DC05-4EC0-9329-0727CBF4E9B6}" dt="2022-04-12T08:28:28.396" v="4" actId="20577"/>
        <pc:sldMkLst>
          <pc:docMk/>
          <pc:sldMk cId="3539147820" sldId="632"/>
        </pc:sldMkLst>
        <pc:spChg chg="mod">
          <ac:chgData name="Remco van Eijkel" userId="8ae0ff44-0f24-4f48-a317-c87b385aa690" providerId="ADAL" clId="{6EF7C599-DC05-4EC0-9329-0727CBF4E9B6}" dt="2022-04-12T08:28:28.396" v="4" actId="20577"/>
          <ac:spMkLst>
            <pc:docMk/>
            <pc:sldMk cId="3539147820" sldId="632"/>
            <ac:spMk id="2" creationId="{74A0E412-4407-4F79-AC87-D3F674412641}"/>
          </ac:spMkLst>
        </pc:spChg>
      </pc:sldChg>
      <pc:sldChg chg="modSp mod">
        <pc:chgData name="Remco van Eijkel" userId="8ae0ff44-0f24-4f48-a317-c87b385aa690" providerId="ADAL" clId="{6EF7C599-DC05-4EC0-9329-0727CBF4E9B6}" dt="2022-04-12T08:32:10.923" v="6" actId="20577"/>
        <pc:sldMkLst>
          <pc:docMk/>
          <pc:sldMk cId="2365365813" sldId="636"/>
        </pc:sldMkLst>
        <pc:spChg chg="mod">
          <ac:chgData name="Remco van Eijkel" userId="8ae0ff44-0f24-4f48-a317-c87b385aa690" providerId="ADAL" clId="{6EF7C599-DC05-4EC0-9329-0727CBF4E9B6}" dt="2022-04-12T08:32:10.923" v="6" actId="20577"/>
          <ac:spMkLst>
            <pc:docMk/>
            <pc:sldMk cId="2365365813" sldId="636"/>
            <ac:spMk id="2" creationId="{15F1E40B-1038-41E9-BDAB-D40632D6DABA}"/>
          </ac:spMkLst>
        </pc:spChg>
      </pc:sldChg>
      <pc:sldChg chg="modSp mod">
        <pc:chgData name="Remco van Eijkel" userId="8ae0ff44-0f24-4f48-a317-c87b385aa690" providerId="ADAL" clId="{6EF7C599-DC05-4EC0-9329-0727CBF4E9B6}" dt="2022-04-12T08:30:37.027" v="5" actId="20577"/>
        <pc:sldMkLst>
          <pc:docMk/>
          <pc:sldMk cId="2061494235" sldId="639"/>
        </pc:sldMkLst>
        <pc:spChg chg="mod">
          <ac:chgData name="Remco van Eijkel" userId="8ae0ff44-0f24-4f48-a317-c87b385aa690" providerId="ADAL" clId="{6EF7C599-DC05-4EC0-9329-0727CBF4E9B6}" dt="2022-04-12T08:30:37.027" v="5" actId="20577"/>
          <ac:spMkLst>
            <pc:docMk/>
            <pc:sldMk cId="2061494235" sldId="639"/>
            <ac:spMk id="2" creationId="{B0115681-3589-4E88-BA96-6F37E6FD1296}"/>
          </ac:spMkLst>
        </pc:spChg>
      </pc:sldChg>
      <pc:sldChg chg="new del">
        <pc:chgData name="Remco van Eijkel" userId="8ae0ff44-0f24-4f48-a317-c87b385aa690" providerId="ADAL" clId="{6EF7C599-DC05-4EC0-9329-0727CBF4E9B6}" dt="2022-04-12T08:39:13.180" v="17" actId="680"/>
        <pc:sldMkLst>
          <pc:docMk/>
          <pc:sldMk cId="838148174" sldId="642"/>
        </pc:sldMkLst>
      </pc:sldChg>
      <pc:sldChg chg="delSp modSp new mod modAnim">
        <pc:chgData name="Remco van Eijkel" userId="8ae0ff44-0f24-4f48-a317-c87b385aa690" providerId="ADAL" clId="{6EF7C599-DC05-4EC0-9329-0727CBF4E9B6}" dt="2022-04-12T09:23:50.883" v="826" actId="20577"/>
        <pc:sldMkLst>
          <pc:docMk/>
          <pc:sldMk cId="2264114950" sldId="642"/>
        </pc:sldMkLst>
        <pc:spChg chg="mod">
          <ac:chgData name="Remco van Eijkel" userId="8ae0ff44-0f24-4f48-a317-c87b385aa690" providerId="ADAL" clId="{6EF7C599-DC05-4EC0-9329-0727CBF4E9B6}" dt="2022-04-12T09:23:50.883" v="826" actId="20577"/>
          <ac:spMkLst>
            <pc:docMk/>
            <pc:sldMk cId="2264114950" sldId="642"/>
            <ac:spMk id="2" creationId="{C58FBC4D-21DF-4A41-AC48-95430A2A301A}"/>
          </ac:spMkLst>
        </pc:spChg>
        <pc:spChg chg="del">
          <ac:chgData name="Remco van Eijkel" userId="8ae0ff44-0f24-4f48-a317-c87b385aa690" providerId="ADAL" clId="{6EF7C599-DC05-4EC0-9329-0727CBF4E9B6}" dt="2022-04-12T08:40:22.728" v="34" actId="478"/>
          <ac:spMkLst>
            <pc:docMk/>
            <pc:sldMk cId="2264114950" sldId="642"/>
            <ac:spMk id="3" creationId="{BD2E6981-DEE4-46FC-B4DF-20D895A48CB9}"/>
          </ac:spMkLst>
        </pc:spChg>
        <pc:spChg chg="mod">
          <ac:chgData name="Remco van Eijkel" userId="8ae0ff44-0f24-4f48-a317-c87b385aa690" providerId="ADAL" clId="{6EF7C599-DC05-4EC0-9329-0727CBF4E9B6}" dt="2022-04-12T08:40:19.399" v="33" actId="20577"/>
          <ac:spMkLst>
            <pc:docMk/>
            <pc:sldMk cId="2264114950" sldId="642"/>
            <ac:spMk id="4" creationId="{FE0D5757-F343-46CC-8114-75073F465E43}"/>
          </ac:spMkLst>
        </pc:spChg>
      </pc:sldChg>
      <pc:sldChg chg="new del">
        <pc:chgData name="Remco van Eijkel" userId="8ae0ff44-0f24-4f48-a317-c87b385aa690" providerId="ADAL" clId="{6EF7C599-DC05-4EC0-9329-0727CBF4E9B6}" dt="2022-04-12T08:38:33.653" v="9" actId="680"/>
        <pc:sldMkLst>
          <pc:docMk/>
          <pc:sldMk cId="3230496650" sldId="64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06715498350333E-2"/>
          <c:y val="0.11112445427615256"/>
          <c:w val="0.93214320866141731"/>
          <c:h val="0.78530402403395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Geen inkomensterugval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3"/>
                <c:pt idx="0">
                  <c:v>Coronasteun</c:v>
                </c:pt>
                <c:pt idx="1">
                  <c:v>Bedrijfsoprichting</c:v>
                </c:pt>
                <c:pt idx="2">
                  <c:v>Bedrijfsbeëindiging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0.09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2-464B-AD36-6597DBED531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Inkomensterugval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3"/>
                <c:pt idx="0">
                  <c:v>Coronasteun</c:v>
                </c:pt>
                <c:pt idx="1">
                  <c:v>Bedrijfsoprichting</c:v>
                </c:pt>
                <c:pt idx="2">
                  <c:v>Bedrijfsbeëindiging</c:v>
                </c:pt>
              </c:strCache>
            </c:strRef>
          </c:cat>
          <c:val>
            <c:numRef>
              <c:f>Blad1!$C$2:$C$5</c:f>
              <c:numCache>
                <c:formatCode>0%</c:formatCode>
                <c:ptCount val="4"/>
                <c:pt idx="0">
                  <c:v>0.3</c:v>
                </c:pt>
                <c:pt idx="1">
                  <c:v>0.13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2-464B-AD36-6597DBED5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78239"/>
        <c:axId val="207385727"/>
      </c:barChart>
      <c:catAx>
        <c:axId val="20737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7385727"/>
        <c:crosses val="autoZero"/>
        <c:auto val="1"/>
        <c:lblAlgn val="ctr"/>
        <c:lblOffset val="100"/>
        <c:noMultiLvlLbl val="0"/>
      </c:catAx>
      <c:valAx>
        <c:axId val="20738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737823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Waardoor verwacht u moeilijk rond te komen na corona?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Blad1!$A$2:$A$7</c:f>
              <c:strCache>
                <c:ptCount val="6"/>
                <c:pt idx="0">
                  <c:v>Kwam daarvóór ook niet rond</c:v>
                </c:pt>
                <c:pt idx="1">
                  <c:v>Verwacht baanverlies</c:v>
                </c:pt>
                <c:pt idx="2">
                  <c:v>Verwacht bedrijfsbeëindiging</c:v>
                </c:pt>
                <c:pt idx="3">
                  <c:v>Stopzetting coronasteun</c:v>
                </c:pt>
                <c:pt idx="4">
                  <c:v>Stop uitstel belastingbet.</c:v>
                </c:pt>
                <c:pt idx="5">
                  <c:v>Stop uitstel betaling andere verplichtingen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0.17</c:v>
                </c:pt>
                <c:pt idx="1">
                  <c:v>0.06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0.17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D-4731-A886-61A49505D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6220960"/>
        <c:axId val="1226219712"/>
      </c:barChart>
      <c:catAx>
        <c:axId val="12262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26219712"/>
        <c:crosses val="autoZero"/>
        <c:auto val="0"/>
        <c:lblAlgn val="ctr"/>
        <c:lblOffset val="100"/>
        <c:noMultiLvlLbl val="0"/>
      </c:catAx>
      <c:valAx>
        <c:axId val="12262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2622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86986486039043E-2"/>
          <c:y val="3.0387776693134982E-2"/>
          <c:w val="0.90491145349162361"/>
          <c:h val="0.79898083188024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Risicogroep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Houdt interen minder dan 4 mnd. vol</c:v>
                </c:pt>
                <c:pt idx="1">
                  <c:v>Heeft géén buffer voor minstens 4 mnd.</c:v>
                </c:pt>
                <c:pt idx="2">
                  <c:v>Heeft een schuld &gt; 5000 euro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0.38</c:v>
                </c:pt>
                <c:pt idx="1">
                  <c:v>0.81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0-47CB-8386-CC0B3D1FEF9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Steekproef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Houdt interen minder dan 4 mnd. vol</c:v>
                </c:pt>
                <c:pt idx="1">
                  <c:v>Heeft géén buffer voor minstens 4 mnd.</c:v>
                </c:pt>
                <c:pt idx="2">
                  <c:v>Heeft een schuld &gt; 5000 euro</c:v>
                </c:pt>
              </c:strCache>
            </c:strRef>
          </c:cat>
          <c:val>
            <c:numRef>
              <c:f>Blad1!$C$2:$C$4</c:f>
              <c:numCache>
                <c:formatCode>0%</c:formatCode>
                <c:ptCount val="3"/>
                <c:pt idx="0">
                  <c:v>0.16</c:v>
                </c:pt>
                <c:pt idx="1">
                  <c:v>0.43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50-47CB-8386-CC0B3D1F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10000"/>
        <c:axId val="1137310416"/>
      </c:barChart>
      <c:catAx>
        <c:axId val="113731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37310416"/>
        <c:crosses val="autoZero"/>
        <c:auto val="1"/>
        <c:lblAlgn val="ctr"/>
        <c:lblOffset val="100"/>
        <c:noMultiLvlLbl val="0"/>
      </c:catAx>
      <c:valAx>
        <c:axId val="113731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3731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Risicogroep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Man</c:v>
                </c:pt>
                <c:pt idx="1">
                  <c:v>Jongere (&lt;27 jaar)</c:v>
                </c:pt>
                <c:pt idx="2">
                  <c:v>Migratieachtergrond</c:v>
                </c:pt>
                <c:pt idx="3">
                  <c:v>Opleiding (lager dan HBO)</c:v>
                </c:pt>
                <c:pt idx="4">
                  <c:v>Alleenstaand</c:v>
                </c:pt>
              </c:strCache>
            </c:strRef>
          </c:cat>
          <c:val>
            <c:numRef>
              <c:f>Blad1!$B$2:$B$6</c:f>
              <c:numCache>
                <c:formatCode>0%</c:formatCode>
                <c:ptCount val="5"/>
                <c:pt idx="0">
                  <c:v>0.63</c:v>
                </c:pt>
                <c:pt idx="1">
                  <c:v>0.31</c:v>
                </c:pt>
                <c:pt idx="2">
                  <c:v>0.06</c:v>
                </c:pt>
                <c:pt idx="3">
                  <c:v>0.88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9-4B8C-B4B0-497F83EEE3C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Steekproef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Man</c:v>
                </c:pt>
                <c:pt idx="1">
                  <c:v>Jongere (&lt;27 jaar)</c:v>
                </c:pt>
                <c:pt idx="2">
                  <c:v>Migratieachtergrond</c:v>
                </c:pt>
                <c:pt idx="3">
                  <c:v>Opleiding (lager dan HBO)</c:v>
                </c:pt>
                <c:pt idx="4">
                  <c:v>Alleenstaand</c:v>
                </c:pt>
              </c:strCache>
            </c:strRef>
          </c:cat>
          <c:val>
            <c:numRef>
              <c:f>Blad1!$C$2:$C$6</c:f>
              <c:numCache>
                <c:formatCode>0%</c:formatCode>
                <c:ptCount val="5"/>
                <c:pt idx="0">
                  <c:v>0.42</c:v>
                </c:pt>
                <c:pt idx="1">
                  <c:v>0.24</c:v>
                </c:pt>
                <c:pt idx="2">
                  <c:v>0.11</c:v>
                </c:pt>
                <c:pt idx="3">
                  <c:v>0.69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9-4B8C-B4B0-497F83EEE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92799"/>
        <c:axId val="207379071"/>
      </c:barChart>
      <c:catAx>
        <c:axId val="20739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7379071"/>
        <c:crosses val="autoZero"/>
        <c:auto val="1"/>
        <c:lblAlgn val="ctr"/>
        <c:lblOffset val="100"/>
        <c:noMultiLvlLbl val="0"/>
      </c:catAx>
      <c:valAx>
        <c:axId val="20737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739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D74D-B485-6F46-AB74-4156D0D4D3B1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A421-78D4-8146-9287-6766610AD30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DA421-78D4-8146-9287-6766610AD3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DA421-78D4-8146-9287-6766610AD3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32104" cy="695739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2" hasCustomPrompt="1"/>
          </p:nvPr>
        </p:nvSpPr>
        <p:spPr>
          <a:xfrm>
            <a:off x="619805" y="5105860"/>
            <a:ext cx="1304313" cy="6994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>
            <a:sp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Gotham Book"/>
              </a:defRPr>
            </a:lvl1pPr>
          </a:lstStyle>
          <a:p>
            <a:pPr lvl="0"/>
            <a:r>
              <a:rPr lang="nl-NL" noProof="0" dirty="0"/>
              <a:t>Titel</a:t>
            </a:r>
          </a:p>
        </p:txBody>
      </p:sp>
      <p:sp>
        <p:nvSpPr>
          <p:cNvPr id="26" name="Tijdelijke aanduiding voor tekst 24"/>
          <p:cNvSpPr>
            <a:spLocks noGrp="1"/>
          </p:cNvSpPr>
          <p:nvPr>
            <p:ph type="body" sz="quarter" idx="13" hasCustomPrompt="1"/>
          </p:nvPr>
        </p:nvSpPr>
        <p:spPr>
          <a:xfrm>
            <a:off x="619805" y="5886915"/>
            <a:ext cx="1129009" cy="4224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>
            <a:sp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</a:defRPr>
            </a:lvl1pPr>
          </a:lstStyle>
          <a:p>
            <a:pPr lvl="0"/>
            <a:r>
              <a:rPr lang="nl-NL" noProof="0" dirty="0"/>
              <a:t>Subtitel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153B1A-F4F6-4341-8E5D-FF684B694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3608" y="476672"/>
            <a:ext cx="3175000" cy="304800"/>
          </a:xfrm>
          <a:prstGeom prst="rect">
            <a:avLst/>
          </a:prstGeom>
        </p:spPr>
      </p:pic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BF3A186B-8148-4667-AD55-96CC79072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6160" y="2894127"/>
            <a:ext cx="37949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i="0" cap="all" baseline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nl-NL" noProof="0" dirty="0"/>
              <a:t>PLAATS</a:t>
            </a:r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2FFC1D4F-7102-49DE-922C-82E1CA86AF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36160" y="4437112"/>
            <a:ext cx="2231288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nl-NL" noProof="0" dirty="0"/>
              <a:t>Auteurs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33516A54-C1EE-42CB-A4D9-754C6A1165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160" y="4892574"/>
            <a:ext cx="337784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nl-NL" noProof="0" dirty="0"/>
              <a:t>Namen auteurs hier invoegen </a:t>
            </a:r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4251B30-C43B-4FF6-8E81-40E3C7AEEF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6160" y="5970766"/>
            <a:ext cx="337784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nl-NL" noProof="0"/>
              <a:t>Opdrachtgever hier invoegen</a:t>
            </a:r>
          </a:p>
        </p:txBody>
      </p:sp>
      <p:sp>
        <p:nvSpPr>
          <p:cNvPr id="23" name="Tijdelijke aanduiding voor tekst 9">
            <a:extLst>
              <a:ext uri="{FF2B5EF4-FFF2-40B4-BE49-F238E27FC236}">
                <a16:creationId xmlns:a16="http://schemas.microsoft.com/office/drawing/2014/main" id="{39448848-C696-496B-8E75-5BDCD87386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6160" y="5517232"/>
            <a:ext cx="2231288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nl-NL" noProof="0"/>
              <a:t>In opdracht van</a:t>
            </a:r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7B6B1F4F-9EED-4A5F-9F6C-0081A3CD13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6160" y="3398183"/>
            <a:ext cx="37949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nl-NL" noProof="0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2242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C62ABF-AD59-4CB8-AB90-DE3EC46538C9}"/>
              </a:ext>
            </a:extLst>
          </p:cNvPr>
          <p:cNvSpPr/>
          <p:nvPr userDrawn="1"/>
        </p:nvSpPr>
        <p:spPr>
          <a:xfrm>
            <a:off x="0" y="5486568"/>
            <a:ext cx="12192000" cy="13714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18D165D-D317-4795-A4D9-9ABE6D80B6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371432"/>
            <a:ext cx="10517874" cy="256162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6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 dirty="0"/>
              <a:t>Opties: slide over de auteurs, zijn er nog vragen?, afsluitende quote… </a:t>
            </a:r>
          </a:p>
          <a:p>
            <a:pPr lvl="0"/>
            <a:endParaRPr lang="nl-NL" noProof="0" dirty="0"/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4C528469-674A-4501-A4C0-1B26432E81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79832"/>
            <a:ext cx="1051787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Gotham Book"/>
              </a:defRPr>
            </a:lvl1pPr>
          </a:lstStyle>
          <a:p>
            <a:pPr lvl="0"/>
            <a:r>
              <a:rPr lang="nl-NL" dirty="0"/>
              <a:t>TITEL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5034E1-AD32-4855-8561-2C6EAB5EF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96310"/>
            <a:ext cx="3175000" cy="27305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3AF6D7C-C51A-42CE-BEC6-C1D9182AAEC6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144703E-5753-4F8E-8913-B12533BEF41B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A0FCB2-84DB-461D-BF1B-A055CBFF48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416" y="5589017"/>
            <a:ext cx="2736503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</a:defRPr>
            </a:lvl1pPr>
          </a:lstStyle>
          <a:p>
            <a:pPr lvl="0"/>
            <a:r>
              <a:rPr lang="nl-NL" dirty="0"/>
              <a:t>Naam contactpersoon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DF51EC78-2FDE-45E2-B502-C55AA8B26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6021065"/>
            <a:ext cx="2736503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</a:defRPr>
            </a:lvl1pPr>
          </a:lstStyle>
          <a:p>
            <a:pPr lvl="0"/>
            <a:r>
              <a:rPr lang="en-US" dirty="0"/>
              <a:t>E</a:t>
            </a:r>
            <a:r>
              <a:rPr lang="nl-NL" dirty="0"/>
              <a:t>-mail contactpersoon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69C3A63D-0FFE-457B-B8D5-AA0331CD75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217" y="6453113"/>
            <a:ext cx="3175000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</a:defRPr>
            </a:lvl1pPr>
          </a:lstStyle>
          <a:p>
            <a:pPr lvl="0"/>
            <a:r>
              <a:rPr lang="nl-NL" dirty="0"/>
              <a:t>Tel. nummer contactpersoon</a:t>
            </a:r>
          </a:p>
        </p:txBody>
      </p:sp>
    </p:spTree>
    <p:extLst>
      <p:ext uri="{BB962C8B-B14F-4D97-AF65-F5344CB8AC3E}">
        <p14:creationId xmlns:p14="http://schemas.microsoft.com/office/powerpoint/2010/main" val="290948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(opti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C62ABF-AD59-4CB8-AB90-DE3EC46538C9}"/>
              </a:ext>
            </a:extLst>
          </p:cNvPr>
          <p:cNvSpPr/>
          <p:nvPr userDrawn="1"/>
        </p:nvSpPr>
        <p:spPr>
          <a:xfrm>
            <a:off x="0" y="6223878"/>
            <a:ext cx="12192000" cy="634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0374A83-D46B-423A-AF1F-F617BAC40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96310"/>
            <a:ext cx="3175000" cy="273050"/>
          </a:xfrm>
          <a:prstGeom prst="rect">
            <a:avLst/>
          </a:prstGeom>
        </p:spPr>
      </p:pic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18D165D-D317-4795-A4D9-9ABE6D80B6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484784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 dirty="0"/>
              <a:t>Titel hoofdstuk 1			</a:t>
            </a:r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11BD2753-2479-4F52-820E-3AD1129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Gotham Book"/>
              </a:defRPr>
            </a:lvl1pPr>
          </a:lstStyle>
          <a:p>
            <a:pPr lvl="0"/>
            <a:r>
              <a:rPr lang="en-US" dirty="0"/>
              <a:t>I</a:t>
            </a:r>
            <a:r>
              <a:rPr lang="nl-NL" dirty="0"/>
              <a:t>NHOUDSOPGAVE</a:t>
            </a:r>
            <a:endParaRPr lang="en-US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F238CBE-2CEB-4E63-BA24-F474C02793D7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BC6564-05F2-4B7B-BB93-DAE9D1E207DB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  <p:sp>
        <p:nvSpPr>
          <p:cNvPr id="13" name="Tijdelijke aanduiding voor tekst 21">
            <a:extLst>
              <a:ext uri="{FF2B5EF4-FFF2-40B4-BE49-F238E27FC236}">
                <a16:creationId xmlns:a16="http://schemas.microsoft.com/office/drawing/2014/main" id="{328CF823-4798-4A9D-A610-51DF47B22A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183662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 dirty="0"/>
              <a:t>Titel hoofdstuk 2			</a:t>
            </a:r>
          </a:p>
        </p:txBody>
      </p:sp>
      <p:sp>
        <p:nvSpPr>
          <p:cNvPr id="14" name="Tijdelijke aanduiding voor tekst 21">
            <a:extLst>
              <a:ext uri="{FF2B5EF4-FFF2-40B4-BE49-F238E27FC236}">
                <a16:creationId xmlns:a16="http://schemas.microsoft.com/office/drawing/2014/main" id="{0769383E-8A65-46A3-8956-EFC505562F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2882540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 dirty="0"/>
              <a:t>Titel hoofdstuk 3			</a:t>
            </a:r>
          </a:p>
        </p:txBody>
      </p:sp>
      <p:sp>
        <p:nvSpPr>
          <p:cNvPr id="15" name="Tijdelijke aanduiding voor tekst 21">
            <a:extLst>
              <a:ext uri="{FF2B5EF4-FFF2-40B4-BE49-F238E27FC236}">
                <a16:creationId xmlns:a16="http://schemas.microsoft.com/office/drawing/2014/main" id="{BA25B8B2-0268-4724-BDD8-8AF825212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3581418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 dirty="0"/>
              <a:t>Titel hoofdstuk 4			</a:t>
            </a:r>
          </a:p>
        </p:txBody>
      </p:sp>
      <p:sp>
        <p:nvSpPr>
          <p:cNvPr id="16" name="Tijdelijke aanduiding voor tekst 21">
            <a:extLst>
              <a:ext uri="{FF2B5EF4-FFF2-40B4-BE49-F238E27FC236}">
                <a16:creationId xmlns:a16="http://schemas.microsoft.com/office/drawing/2014/main" id="{30EFECE9-6997-4882-90A7-2BCD28923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280296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 dirty="0"/>
              <a:t>Titel hoofdstuk 5			</a:t>
            </a:r>
          </a:p>
        </p:txBody>
      </p:sp>
      <p:sp>
        <p:nvSpPr>
          <p:cNvPr id="17" name="Tijdelijke aanduiding voor tekst 21">
            <a:extLst>
              <a:ext uri="{FF2B5EF4-FFF2-40B4-BE49-F238E27FC236}">
                <a16:creationId xmlns:a16="http://schemas.microsoft.com/office/drawing/2014/main" id="{C718422B-1151-48B2-91B3-67C4F0BB4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4979173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 dirty="0"/>
              <a:t>Titel hoofdstuk 6			</a:t>
            </a:r>
          </a:p>
        </p:txBody>
      </p:sp>
    </p:spTree>
    <p:extLst>
      <p:ext uri="{BB962C8B-B14F-4D97-AF65-F5344CB8AC3E}">
        <p14:creationId xmlns:p14="http://schemas.microsoft.com/office/powerpoint/2010/main" val="156801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 (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0EE51B-8C61-A543-9EE6-B4E492F28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04053A71-AF07-437F-96F0-0689A9C74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Gotham Book"/>
              </a:defRPr>
            </a:lvl1pPr>
          </a:lstStyle>
          <a:p>
            <a:pPr lvl="0"/>
            <a:r>
              <a:rPr lang="nl-NL" dirty="0"/>
              <a:t>HOOFDSTUKTITEL</a:t>
            </a:r>
            <a:endParaRPr lang="en-US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5491351-C32A-4596-9FC2-5BD706209CFA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C7F1C6B-EC47-4A93-85AC-AFF983BC62C5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FBC2C265-C634-4C72-BB32-BEC90CB83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en-US" noProof="0" dirty="0" err="1"/>
              <a:t>Bron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846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 slide (grote grafiek/figu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3">
            <a:extLst>
              <a:ext uri="{FF2B5EF4-FFF2-40B4-BE49-F238E27FC236}">
                <a16:creationId xmlns:a16="http://schemas.microsoft.com/office/drawing/2014/main" id="{3355DC5F-B9D7-4920-8F29-48D5358A49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otham Book"/>
              </a:defRPr>
            </a:lvl1pPr>
          </a:lstStyle>
          <a:p>
            <a:r>
              <a:rPr lang="nl-NL" dirty="0"/>
              <a:t>Samenvatting van de slide (max. 2 zinnen)</a:t>
            </a:r>
            <a:br>
              <a:rPr lang="nl-NL" dirty="0"/>
            </a:br>
            <a:endParaRPr lang="en-US" dirty="0"/>
          </a:p>
        </p:txBody>
      </p:sp>
      <p:sp>
        <p:nvSpPr>
          <p:cNvPr id="9" name="Tijdelijke aanduiding voor tekst 24">
            <a:extLst>
              <a:ext uri="{FF2B5EF4-FFF2-40B4-BE49-F238E27FC236}">
                <a16:creationId xmlns:a16="http://schemas.microsoft.com/office/drawing/2014/main" id="{DFFF2982-B0D6-43AF-8042-4C50D13A86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Gotham Book"/>
              </a:defRPr>
            </a:lvl1pPr>
          </a:lstStyle>
          <a:p>
            <a:pPr lvl="0"/>
            <a:r>
              <a:rPr lang="nl-NL" dirty="0" err="1"/>
              <a:t>HOOFDSTUKTITEl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E3B0906-800A-4C98-948D-183F9C486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0E9B928D-74FA-42C6-AFC3-69A64D46093D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A3EE5D0-87CB-47F7-BDFB-E2EE3AD0DD51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12ED4593-4128-46A3-B6C5-4D34AA639C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en-US" noProof="0" dirty="0" err="1"/>
              <a:t>Bron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47742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met 1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E10F600-2DB6-2D4C-A861-7A5656F44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844824"/>
            <a:ext cx="10517874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Gotham Book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Gotham Book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Gotham Book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80259A47-D87C-40BB-8207-EAA0A5A029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otham Book"/>
              </a:defRPr>
            </a:lvl1pPr>
          </a:lstStyle>
          <a:p>
            <a:r>
              <a:rPr lang="nl-NL" dirty="0"/>
              <a:t>Samenvatting van de slide (max. 2 zinnen)</a:t>
            </a:r>
            <a:br>
              <a:rPr lang="nl-NL" dirty="0"/>
            </a:br>
            <a:endParaRPr lang="en-US" dirty="0"/>
          </a:p>
        </p:txBody>
      </p:sp>
      <p:sp>
        <p:nvSpPr>
          <p:cNvPr id="8" name="Tijdelijke aanduiding voor tekst 24">
            <a:extLst>
              <a:ext uri="{FF2B5EF4-FFF2-40B4-BE49-F238E27FC236}">
                <a16:creationId xmlns:a16="http://schemas.microsoft.com/office/drawing/2014/main" id="{B1E89B1A-3C56-4260-BC21-1325A90E9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Gotham Book"/>
              </a:defRPr>
            </a:lvl1pPr>
          </a:lstStyle>
          <a:p>
            <a:pPr lvl="0"/>
            <a:r>
              <a:rPr lang="nl-NL" dirty="0"/>
              <a:t>HOOFDSTUKTITEL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0C3BBD9-62CB-4F1D-A303-908003BDB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99B1CE2F-CFDD-432E-A491-C05B658067B7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B4C6C1-57E1-4AD7-BC42-487D0780FCB1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6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met 2 tekst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E10F600-2DB6-2D4C-A861-7A5656F44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844824"/>
            <a:ext cx="5256212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Gotham Book"/>
              </a:defRPr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Gotham Book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Gotham Book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Gotham Book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455B7C93-CCFB-4D01-B670-36F889435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44824"/>
            <a:ext cx="5261662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Gotham Book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Gotham Book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Gotham Book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0A71FE-BAB5-404D-B6C6-42C34D261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9" name="Titel 13">
            <a:extLst>
              <a:ext uri="{FF2B5EF4-FFF2-40B4-BE49-F238E27FC236}">
                <a16:creationId xmlns:a16="http://schemas.microsoft.com/office/drawing/2014/main" id="{157C1F6C-7DAC-41F6-990A-4947257A2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otham Book"/>
              </a:defRPr>
            </a:lvl1pPr>
          </a:lstStyle>
          <a:p>
            <a:r>
              <a:rPr lang="nl-NL" dirty="0"/>
              <a:t>Samenvatting van de slide (max. 2 zinnen)</a:t>
            </a:r>
            <a:br>
              <a:rPr lang="nl-NL" dirty="0"/>
            </a:br>
            <a:endParaRPr lang="en-US" dirty="0"/>
          </a:p>
        </p:txBody>
      </p:sp>
      <p:sp>
        <p:nvSpPr>
          <p:cNvPr id="10" name="Tijdelijke aanduiding voor tekst 24">
            <a:extLst>
              <a:ext uri="{FF2B5EF4-FFF2-40B4-BE49-F238E27FC236}">
                <a16:creationId xmlns:a16="http://schemas.microsoft.com/office/drawing/2014/main" id="{14F38FF5-A205-4726-80B3-796B8D3E0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Gotham Book"/>
              </a:defRPr>
            </a:lvl1pPr>
          </a:lstStyle>
          <a:p>
            <a:pPr lvl="0"/>
            <a:r>
              <a:rPr lang="nl-NL" dirty="0"/>
              <a:t>HOOFDSTUKTITEL</a:t>
            </a:r>
            <a:endParaRPr lang="en-US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1EF5F32-7AD3-4BE5-BBE4-D2F3E7297C91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159AB8F-6119-41B9-A9EB-49E460A38437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469A88A8-51A5-41B2-A70E-0E7BD98C7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en-US" noProof="0" dirty="0" err="1"/>
              <a:t>Bron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50970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figuur/grafie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3CFA940A-4AAC-425A-A124-92DABB5B7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0551" y="1846032"/>
            <a:ext cx="5256212" cy="43912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18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 sz="1600">
                <a:latin typeface="Gotham Book"/>
              </a:defRPr>
            </a:lvl2pPr>
            <a:lvl3pPr marL="1143000" indent="-22860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  <a:defRPr sz="1400">
                <a:latin typeface="Gotham Book"/>
              </a:defRPr>
            </a:lvl3pPr>
            <a:lvl4pPr marL="1600200" indent="-22860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  <a:defRPr sz="1200">
                <a:latin typeface="Gotham Book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10E9CA0-D9AF-4373-9B4E-07F5E6EC1B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236" y="1846032"/>
            <a:ext cx="5250763" cy="4391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 err="1"/>
              <a:t>Afbeelding</a:t>
            </a:r>
            <a:r>
              <a:rPr lang="en-US" dirty="0"/>
              <a:t>, </a:t>
            </a:r>
            <a:r>
              <a:rPr lang="en-US" dirty="0" err="1"/>
              <a:t>grafiek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toevoegen</a:t>
            </a: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BA0661-3719-4E5C-BB87-EC08C4814C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2" name="Titel 13">
            <a:extLst>
              <a:ext uri="{FF2B5EF4-FFF2-40B4-BE49-F238E27FC236}">
                <a16:creationId xmlns:a16="http://schemas.microsoft.com/office/drawing/2014/main" id="{DBE8C54B-633B-45B7-B0AA-EE8E266CA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otham Book"/>
              </a:defRPr>
            </a:lvl1pPr>
          </a:lstStyle>
          <a:p>
            <a:r>
              <a:rPr lang="nl-NL" dirty="0"/>
              <a:t>Samenvatting van de slide (max. 2 zinnen)</a:t>
            </a:r>
            <a:br>
              <a:rPr lang="nl-NL" dirty="0"/>
            </a:br>
            <a:endParaRPr lang="en-US" dirty="0"/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370F25C4-B66A-42A1-BBC9-F2BCCE5AD2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Gotham Book"/>
              </a:defRPr>
            </a:lvl1pPr>
          </a:lstStyle>
          <a:p>
            <a:pPr lvl="0"/>
            <a:r>
              <a:rPr lang="nl-NL" dirty="0"/>
              <a:t>HOOFDSTUKTITEL</a:t>
            </a:r>
            <a:endParaRPr lang="en-US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C102908-F97B-4DAC-93F9-39E53BB4E61A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904CAD-5067-4D3C-B37A-EEC2D9F0D917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C8FAC7B9-3B95-42C6-8E97-F102A280DF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en-US" noProof="0" dirty="0" err="1"/>
              <a:t>Bron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2202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314736-25A4-9547-B2F7-CDD95A8051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032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04264B-3F6B-3D44-B3EE-7FEF732B1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8050" y="620688"/>
            <a:ext cx="4824164" cy="432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cap="all" spc="300" baseline="0">
                <a:solidFill>
                  <a:schemeClr val="accent1"/>
                </a:solidFill>
                <a:latin typeface="Gotham Boo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>
                <a:latin typeface="Gotham Book" pitchFamily="50" charset="0"/>
              </a:rPr>
              <a:t>Hoofdstuktitel</a:t>
            </a:r>
            <a:r>
              <a:rPr lang="nl-NL" dirty="0">
                <a:latin typeface="+mj-lt"/>
              </a:rPr>
              <a:t>  </a:t>
            </a:r>
            <a:endParaRPr lang="nl-NL" dirty="0"/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C4489E39-07E0-114A-9497-C9EAE48FB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049" y="1026040"/>
            <a:ext cx="4824164" cy="818784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Gotham Book"/>
              </a:defRPr>
            </a:lvl1pPr>
          </a:lstStyle>
          <a:p>
            <a:r>
              <a:rPr lang="nl-NL" noProof="0" dirty="0"/>
              <a:t>Samenvatting van de slide </a:t>
            </a:r>
            <a:br>
              <a:rPr lang="nl-NL" noProof="0" dirty="0"/>
            </a:br>
            <a:endParaRPr lang="nl-NL" noProof="0" dirty="0"/>
          </a:p>
        </p:txBody>
      </p:sp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14761A81-AE40-4F4C-9942-591C6E9FB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2060848"/>
            <a:ext cx="4829862" cy="39605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Gotham Book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Gotham Book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Gotham Book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2294D7-4781-43D1-B72F-7C059441C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696189E4-D632-4551-821A-1E38C7A3ED1E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C3EFCD-DF24-4E21-8B81-409EAA7AD722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BA9961AB-AC6A-40E7-A310-10AB95BB38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6033264"/>
            <a:ext cx="48298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en-US" noProof="0" dirty="0" err="1"/>
              <a:t>Bron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4506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4" pos="7151">
          <p15:clr>
            <a:srgbClr val="FBAE40"/>
          </p15:clr>
        </p15:guide>
        <p15:guide id="5" pos="41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iguur/grafie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04264B-3F6B-3D44-B3EE-7FEF732B1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8050" y="620688"/>
            <a:ext cx="4824164" cy="432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cap="all" spc="300" baseline="0">
                <a:solidFill>
                  <a:schemeClr val="accent1"/>
                </a:solidFill>
                <a:latin typeface="Gotham Book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>
                <a:latin typeface="Gotham Book" pitchFamily="50" charset="0"/>
              </a:rPr>
              <a:t>Hoofdstuktitel</a:t>
            </a:r>
            <a:endParaRPr lang="nl-NL" dirty="0"/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C4489E39-07E0-114A-9497-C9EAE48FB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049" y="1026040"/>
            <a:ext cx="4824164" cy="818784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Gotham Book"/>
              </a:defRPr>
            </a:lvl1pPr>
          </a:lstStyle>
          <a:p>
            <a:r>
              <a:rPr lang="nl-NL" noProof="0" dirty="0"/>
              <a:t>Samenvatting van de slide </a:t>
            </a:r>
            <a:br>
              <a:rPr lang="nl-NL" noProof="0" dirty="0"/>
            </a:br>
            <a:endParaRPr lang="nl-NL" noProof="0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AAEB446-9489-4B28-9B10-392E772951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236" y="620688"/>
            <a:ext cx="5250763" cy="561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Afbeelding</a:t>
            </a:r>
            <a:r>
              <a:rPr lang="en-US" dirty="0"/>
              <a:t>, </a:t>
            </a:r>
            <a:r>
              <a:rPr lang="en-US" dirty="0" err="1"/>
              <a:t>grafiek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toevoegen</a:t>
            </a:r>
            <a:endParaRPr lang="en-US" dirty="0"/>
          </a:p>
        </p:txBody>
      </p:sp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28B29EF-4F91-C445-AC23-1924C7EB2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2060848"/>
            <a:ext cx="4829862" cy="41764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Gotham Book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Gotham Book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Gotham Book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Gotham Book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D527BB-380F-4E7F-9894-72EEB254E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9CEF8BFB-CC5A-430F-8D83-03FBBFBC3B1F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61EBD24-551D-4085-92E0-1460660ADF5A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 dirty="0">
                <a:solidFill>
                  <a:schemeClr val="bg1"/>
                </a:solidFill>
                <a:latin typeface="Gotham Book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Gotham Book" charset="0"/>
              </a:rPr>
              <a:pPr algn="r"/>
              <a:t>‹nr.›</a:t>
            </a:fld>
            <a:endParaRPr lang="nl-NL" sz="1050" b="1" i="0" spc="180" baseline="0" dirty="0">
              <a:solidFill>
                <a:schemeClr val="bg1"/>
              </a:solidFill>
              <a:latin typeface="Gotham Book" charset="0"/>
            </a:endParaRP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90AA81A-56ED-474D-B062-656195D0ED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Gotham Book"/>
              </a:defRPr>
            </a:lvl1pPr>
          </a:lstStyle>
          <a:p>
            <a:pPr lvl="0"/>
            <a:r>
              <a:rPr lang="en-US" noProof="0" dirty="0" err="1"/>
              <a:t>Bron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373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4" pos="7151">
          <p15:clr>
            <a:srgbClr val="FBAE40"/>
          </p15:clr>
        </p15:guide>
        <p15:guide id="5" pos="4112">
          <p15:clr>
            <a:srgbClr val="FBAE40"/>
          </p15:clr>
        </p15:guide>
        <p15:guide id="6" orient="horz" pos="391" userDrawn="1">
          <p15:clr>
            <a:srgbClr val="FBAE40"/>
          </p15:clr>
        </p15:guide>
        <p15:guide id="7" orient="horz" pos="39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8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13" r:id="rId2"/>
    <p:sldLayoutId id="2147483695" r:id="rId3"/>
    <p:sldLayoutId id="2147483710" r:id="rId4"/>
    <p:sldLayoutId id="2147483674" r:id="rId5"/>
    <p:sldLayoutId id="2147483712" r:id="rId6"/>
    <p:sldLayoutId id="2147483711" r:id="rId7"/>
    <p:sldLayoutId id="2147483685" r:id="rId8"/>
    <p:sldLayoutId id="2147483715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680F0A0-9181-4D45-84F3-653CD195EE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282" r="16282"/>
          <a:stretch/>
        </p:blipFill>
        <p:spPr>
          <a:xfrm>
            <a:off x="0" y="0"/>
            <a:ext cx="7032104" cy="6957392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F2A3A2-94FB-4449-8467-2945B639B9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804" y="4764741"/>
            <a:ext cx="6300938" cy="1381642"/>
          </a:xfrm>
        </p:spPr>
        <p:txBody>
          <a:bodyPr/>
          <a:lstStyle/>
          <a:p>
            <a:r>
              <a:rPr lang="nl-NL" dirty="0"/>
              <a:t>Meer schuldhulp door  </a:t>
            </a:r>
          </a:p>
          <a:p>
            <a:r>
              <a:rPr lang="nl-NL" dirty="0"/>
              <a:t>corona?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35B782-7D93-4609-A0D7-F21AF3521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Auteurs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B5FD68-A798-4403-B75A-5A7749F26B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36160" y="4892574"/>
            <a:ext cx="4176464" cy="959237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Remco van Eijkel (SEO), Wouter Vermeulen (SEO), Menno Pomp (</a:t>
            </a:r>
            <a:r>
              <a:rPr lang="en-GB" dirty="0" err="1"/>
              <a:t>TiU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F484A2-8F1A-451F-8E37-29D87E813A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NVVK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D1D182-B931-419C-8877-A1C585D37B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opdracht</a:t>
            </a:r>
            <a:r>
              <a:rPr lang="en-GB" dirty="0"/>
              <a:t> van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CCCE12-9C1D-40EF-A26E-5FD8A3CF94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April 2022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94F671-B93D-4FB6-A935-BDEFA54A68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160" y="2894127"/>
            <a:ext cx="4608512" cy="424732"/>
          </a:xfrm>
        </p:spPr>
        <p:txBody>
          <a:bodyPr/>
          <a:lstStyle/>
          <a:p>
            <a:r>
              <a:rPr lang="en-GB" dirty="0"/>
              <a:t>Amsterdam	</a:t>
            </a:r>
          </a:p>
        </p:txBody>
      </p:sp>
    </p:spTree>
    <p:extLst>
      <p:ext uri="{BB962C8B-B14F-4D97-AF65-F5344CB8AC3E}">
        <p14:creationId xmlns:p14="http://schemas.microsoft.com/office/powerpoint/2010/main" val="394312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2B0B338-E97C-4BD4-89B2-AE9669B07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Drie vragen die direct relateren aan invloed corona op problematische schulden:</a:t>
            </a:r>
          </a:p>
          <a:p>
            <a:pPr lvl="1"/>
            <a:r>
              <a:rPr lang="nl-NL" i="1" dirty="0">
                <a:effectLst/>
                <a:latin typeface="Gotham Book "/>
                <a:ea typeface="Calibri" panose="020F0502020204030204" pitchFamily="34" charset="0"/>
                <a:cs typeface="Arial" panose="020B0604020202020204" pitchFamily="34" charset="0"/>
              </a:rPr>
              <a:t>Was uw inkomen vlak vóór de uitbraak van de coronacrisis hoger dan uw huidige inkomen?</a:t>
            </a:r>
            <a:endParaRPr lang="nl-NL" i="1" dirty="0"/>
          </a:p>
          <a:p>
            <a:pPr lvl="1"/>
            <a:r>
              <a:rPr lang="nl-NL" i="1" dirty="0"/>
              <a:t>Kon u voor corona al uw rekeningen betalen? En hoe zit dat nu?</a:t>
            </a:r>
          </a:p>
          <a:p>
            <a:pPr lvl="1"/>
            <a:r>
              <a:rPr lang="nl-NL" i="1" dirty="0"/>
              <a:t>Kon u voor corona rondkomen? En hoe zit dat nu? </a:t>
            </a:r>
            <a:endParaRPr lang="nl-NL" dirty="0"/>
          </a:p>
          <a:p>
            <a:r>
              <a:rPr lang="nl-NL" dirty="0"/>
              <a:t>Voorbeelden van vragen over risicofactoren:</a:t>
            </a:r>
          </a:p>
          <a:p>
            <a:pPr lvl="1"/>
            <a:r>
              <a:rPr lang="nl-NL" i="1" dirty="0">
                <a:effectLst/>
                <a:latin typeface="Gotham Book "/>
                <a:ea typeface="Calibri" panose="020F0502020204030204" pitchFamily="34" charset="0"/>
                <a:cs typeface="Arial" panose="020B0604020202020204" pitchFamily="34" charset="0"/>
              </a:rPr>
              <a:t>Teert u momenteel in op uw financiële reserves en zo ja,</a:t>
            </a:r>
            <a:r>
              <a:rPr lang="nl-NL" i="1" dirty="0">
                <a:latin typeface="Gotham Book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i="1" dirty="0">
                <a:effectLst/>
                <a:latin typeface="Gotham Book "/>
                <a:ea typeface="Calibri" panose="020F0502020204030204" pitchFamily="34" charset="0"/>
                <a:cs typeface="Arial" panose="020B0604020202020204" pitchFamily="34" charset="0"/>
              </a:rPr>
              <a:t>hoe lang houdt u dit vol?</a:t>
            </a:r>
          </a:p>
          <a:p>
            <a:pPr lvl="1"/>
            <a:r>
              <a:rPr lang="nl-NL" i="1" dirty="0">
                <a:latin typeface="Gotham Book "/>
                <a:ea typeface="Calibri" panose="020F0502020204030204" pitchFamily="34" charset="0"/>
                <a:cs typeface="Arial" panose="020B0604020202020204" pitchFamily="34" charset="0"/>
              </a:rPr>
              <a:t>Heeft u schulden en zo ja, hoe hoog zijn deze schulden</a:t>
            </a:r>
            <a:r>
              <a:rPr lang="nl-NL" i="1" dirty="0">
                <a:effectLst/>
                <a:latin typeface="Gotham Book 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nl-NL" i="1" dirty="0">
                <a:latin typeface="Gotham Book "/>
                <a:ea typeface="Calibri" panose="020F0502020204030204" pitchFamily="34" charset="0"/>
                <a:cs typeface="Arial" panose="020B0604020202020204" pitchFamily="34" charset="0"/>
              </a:rPr>
              <a:t>Heeft u voldoende geld achter de hand  om vier maanden zonder inkomen op te vangen?</a:t>
            </a:r>
            <a:endParaRPr lang="nl-NL" i="1" dirty="0">
              <a:effectLst/>
              <a:latin typeface="Gotham Book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nl-NL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FBE066-D8DC-424D-9297-D6978023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enquête maken we onderscheid tussen vragen die direct relateren aan de gevolgen van corona en vragen over overige risicofactoren.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F8EBCA-5DCF-4F16-B073-D596F6CF8B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Onderzoeksaanpak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74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1A51112-EA43-4124-B851-29BBDCCB83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1844824"/>
            <a:ext cx="10517874" cy="4536504"/>
          </a:xfrm>
        </p:spPr>
        <p:txBody>
          <a:bodyPr/>
          <a:lstStyle/>
          <a:p>
            <a:pPr lvl="1"/>
            <a:r>
              <a:rPr lang="nl-NL" dirty="0"/>
              <a:t>Definitie van substantiële inkomensval: &gt; 5000 euro op jaarbasis.</a:t>
            </a:r>
          </a:p>
          <a:p>
            <a:pPr lvl="1"/>
            <a:r>
              <a:rPr lang="nl-NL" dirty="0"/>
              <a:t>142 van de 492 respondenten met inkomensval, oftewel 26%.</a:t>
            </a:r>
          </a:p>
          <a:p>
            <a:pPr lvl="1"/>
            <a:r>
              <a:rPr lang="nl-NL" dirty="0"/>
              <a:t>Speelt vooral bij zelfstandigen en in getroffen sectoren: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Voor de gehele werkzame bevolking vertaalt dit zich naar 18% met inkomensterugval.</a:t>
            </a:r>
          </a:p>
          <a:p>
            <a:pPr lvl="2"/>
            <a:r>
              <a:rPr lang="nl-NL" dirty="0"/>
              <a:t>Dit </a:t>
            </a:r>
            <a:r>
              <a:rPr lang="nl-NL"/>
              <a:t>gewogen percentage </a:t>
            </a:r>
            <a:r>
              <a:rPr lang="nl-NL" dirty="0"/>
              <a:t>berekenen we aan de hand van CBS-cijfers over aantallen werkenden, gedifferentieerd </a:t>
            </a:r>
            <a:r>
              <a:rPr lang="nl-NL"/>
              <a:t>naar inkomensbron en sector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17E5F7-4B9D-4EBD-81C8-613D1530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we puur focussen op inkomensterugval, zien we dat een kwart van de respondenten hiermee te maken heeft.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A9EC4B-6BBB-4760-90F1-589BBA38C1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Inkomensterugval als gevolg van corona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CBC4787-2E79-464A-99F5-372DB232D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77568"/>
              </p:ext>
            </p:extLst>
          </p:nvPr>
        </p:nvGraphicFramePr>
        <p:xfrm>
          <a:off x="1611216" y="3202765"/>
          <a:ext cx="6573018" cy="905829"/>
        </p:xfrm>
        <a:graphic>
          <a:graphicData uri="http://schemas.openxmlformats.org/drawingml/2006/table">
            <a:tbl>
              <a:tblPr firstRow="1" firstCol="1" bandRow="1"/>
              <a:tblGrid>
                <a:gridCol w="1095503">
                  <a:extLst>
                    <a:ext uri="{9D8B030D-6E8A-4147-A177-3AD203B41FA5}">
                      <a16:colId xmlns:a16="http://schemas.microsoft.com/office/drawing/2014/main" val="3548318219"/>
                    </a:ext>
                  </a:extLst>
                </a:gridCol>
                <a:gridCol w="1095503">
                  <a:extLst>
                    <a:ext uri="{9D8B030D-6E8A-4147-A177-3AD203B41FA5}">
                      <a16:colId xmlns:a16="http://schemas.microsoft.com/office/drawing/2014/main" val="202852834"/>
                    </a:ext>
                  </a:extLst>
                </a:gridCol>
                <a:gridCol w="1095503">
                  <a:extLst>
                    <a:ext uri="{9D8B030D-6E8A-4147-A177-3AD203B41FA5}">
                      <a16:colId xmlns:a16="http://schemas.microsoft.com/office/drawing/2014/main" val="426754359"/>
                    </a:ext>
                  </a:extLst>
                </a:gridCol>
                <a:gridCol w="1095503">
                  <a:extLst>
                    <a:ext uri="{9D8B030D-6E8A-4147-A177-3AD203B41FA5}">
                      <a16:colId xmlns:a16="http://schemas.microsoft.com/office/drawing/2014/main" val="3460936015"/>
                    </a:ext>
                  </a:extLst>
                </a:gridCol>
                <a:gridCol w="1095503">
                  <a:extLst>
                    <a:ext uri="{9D8B030D-6E8A-4147-A177-3AD203B41FA5}">
                      <a16:colId xmlns:a16="http://schemas.microsoft.com/office/drawing/2014/main" val="1254144246"/>
                    </a:ext>
                  </a:extLst>
                </a:gridCol>
                <a:gridCol w="1095503">
                  <a:extLst>
                    <a:ext uri="{9D8B030D-6E8A-4147-A177-3AD203B41FA5}">
                      <a16:colId xmlns:a16="http://schemas.microsoft.com/office/drawing/2014/main" val="2293809134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b="1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Inkomensval</a:t>
                      </a:r>
                      <a:endParaRPr lang="nl-NL" sz="1000" dirty="0">
                        <a:solidFill>
                          <a:srgbClr val="264249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000" b="1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Loondienst</a:t>
                      </a:r>
                      <a:endParaRPr lang="nl-NL" sz="1000" dirty="0">
                        <a:solidFill>
                          <a:srgbClr val="264249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000" b="1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Zelfstandigen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nl-NL" sz="1000" baseline="0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000" b="1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Niet-getroffen sector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000" b="1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Getroffen sector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842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D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nl-NL" sz="1000" dirty="0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5888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D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nl-NL" sz="1000" dirty="0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16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2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8015BF-E3D6-4257-B66F-2774254A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Werkenden met een inkomensterugval hadden 2x zo vaak coronasteun. Ook waren er binnen deze groep meer bedrijfsoprichtingen- en beëindigingen.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068212-4AEB-4916-9D64-8DDE2C4E5B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Kenmerken van personen met inkomensval</a:t>
            </a: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D41BF30B-0550-4CAB-9D63-6C9AB7EFE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510263"/>
              </p:ext>
            </p:extLst>
          </p:nvPr>
        </p:nvGraphicFramePr>
        <p:xfrm>
          <a:off x="839788" y="1742936"/>
          <a:ext cx="7122971" cy="478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94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BA2363F-FF59-4037-8825-1FA447243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Op basis hiervan definiëren we de groep met vergroot risico op schuldenproblematiek.</a:t>
            </a:r>
          </a:p>
          <a:p>
            <a:pPr lvl="1"/>
            <a:r>
              <a:rPr lang="nl-NL" dirty="0"/>
              <a:t>Inkomensterugval:  26% van respondenten…</a:t>
            </a:r>
          </a:p>
          <a:p>
            <a:pPr lvl="1"/>
            <a:r>
              <a:rPr lang="nl-NL" dirty="0"/>
              <a:t>én terugval in het kunnen betalen van rekeningen: 12% van respondenten met inkomensval.</a:t>
            </a:r>
          </a:p>
          <a:p>
            <a:pPr lvl="1"/>
            <a:r>
              <a:rPr lang="nl-NL" dirty="0"/>
              <a:t>3% van de respondenten valt dus in de risicogroep.</a:t>
            </a:r>
          </a:p>
          <a:p>
            <a:pPr lvl="1"/>
            <a:r>
              <a:rPr lang="nl-NL" dirty="0"/>
              <a:t>Vertaald naar de gehele populatie werkenden met laag inkomen gaat het om ruim 2%.   </a:t>
            </a:r>
          </a:p>
          <a:p>
            <a:pPr lvl="1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915968-6AD8-4FE4-8319-9FB8A57B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een kleine groep die te maken heeft gehad met een inkomensterugval, geeft aan niet alle rekeningen meer te kunnen betalen.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8E4F8D-38FB-403B-9658-8F9AE0631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Afbakening van groep met risico op schulden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4B234B9-EE55-4063-BDCD-161F9151E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45424"/>
              </p:ext>
            </p:extLst>
          </p:nvPr>
        </p:nvGraphicFramePr>
        <p:xfrm>
          <a:off x="939624" y="1844824"/>
          <a:ext cx="5372400" cy="1088709"/>
        </p:xfrm>
        <a:graphic>
          <a:graphicData uri="http://schemas.openxmlformats.org/drawingml/2006/table">
            <a:tbl>
              <a:tblPr firstRow="1" firstCol="1" bandRow="1"/>
              <a:tblGrid>
                <a:gridCol w="1790800">
                  <a:extLst>
                    <a:ext uri="{9D8B030D-6E8A-4147-A177-3AD203B41FA5}">
                      <a16:colId xmlns:a16="http://schemas.microsoft.com/office/drawing/2014/main" val="1985379620"/>
                    </a:ext>
                  </a:extLst>
                </a:gridCol>
                <a:gridCol w="1790800">
                  <a:extLst>
                    <a:ext uri="{9D8B030D-6E8A-4147-A177-3AD203B41FA5}">
                      <a16:colId xmlns:a16="http://schemas.microsoft.com/office/drawing/2014/main" val="2781020561"/>
                    </a:ext>
                  </a:extLst>
                </a:gridCol>
                <a:gridCol w="1790800">
                  <a:extLst>
                    <a:ext uri="{9D8B030D-6E8A-4147-A177-3AD203B41FA5}">
                      <a16:colId xmlns:a16="http://schemas.microsoft.com/office/drawing/2014/main" val="2311021458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 alle rekeningen betalen?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 vóór corona niet alle rekeningen betalen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endParaRPr lang="nl-NL" sz="1000" b="1" baseline="0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000" b="1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 vóór corona alle rekeningen betalen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27086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D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8181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D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3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69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CC0A9-E04C-47A4-B2EC-13A7184F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Beëindiging van de steunregelingen is een belangrijke factor waarom personen met een inkomensterugval verwachten niet meer rond te kunnen komen.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341D15-454D-40D3-BE5A-BAC0ED948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Redenen waarom mensen niet meer rondkomen</a:t>
            </a:r>
          </a:p>
          <a:p>
            <a:endParaRPr lang="nl-NL" dirty="0"/>
          </a:p>
        </p:txBody>
      </p:sp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7CAB4BDD-F606-4BC1-83A3-9B4C6A9E5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230748"/>
              </p:ext>
            </p:extLst>
          </p:nvPr>
        </p:nvGraphicFramePr>
        <p:xfrm>
          <a:off x="839788" y="1897200"/>
          <a:ext cx="6918217" cy="445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653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4A0E412-4407-4F79-AC87-D3F674412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Bijna 70% van de risicogroep is een zelfstandige.</a:t>
            </a:r>
          </a:p>
          <a:p>
            <a:r>
              <a:rPr lang="nl-NL" dirty="0"/>
              <a:t>Van de overige 30% heeft 80% een flexibel contract.</a:t>
            </a:r>
          </a:p>
          <a:p>
            <a:r>
              <a:rPr lang="nl-NL" dirty="0"/>
              <a:t>94% werkt in een getroffen sector.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A274BC-038B-4282-B48D-115AD5CF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de personen in de risicogroep vallen verreweg de meesten onder zelfstandigen of flexwerkers in getroffen sectoren.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7A0269-C0D2-4015-9161-0B09B30EA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Kenmerken van de risicogroep</a:t>
            </a:r>
          </a:p>
        </p:txBody>
      </p:sp>
    </p:spTree>
    <p:extLst>
      <p:ext uri="{BB962C8B-B14F-4D97-AF65-F5344CB8AC3E}">
        <p14:creationId xmlns:p14="http://schemas.microsoft.com/office/powerpoint/2010/main" val="353914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5D339F-ABF3-4A52-9A8C-1F508854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Personen die tot de risicogroep behoren hebben vaker schulden dan de totale steekproef. 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21069B-4533-4643-BB18-D263CB108D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Kenmerken van risicogroep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FBDF0D2A-7EA7-2CE2-6415-20CD99805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37" y="1896373"/>
            <a:ext cx="7915275" cy="46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6425-206D-4CF6-AA08-BF7DBD61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risicogroep kenmerkt zich door het vaker interen op financiële reserves, minder vaak toereikende buffers en hogere schulden dan de totale steekproef.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4E8889-EDA2-4DC4-8CDA-2BA4EF1494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Andere onderliggende risicofactoren</a:t>
            </a: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E278A3C2-F599-4FE0-BA6B-A1480FFC5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21033"/>
              </p:ext>
            </p:extLst>
          </p:nvPr>
        </p:nvGraphicFramePr>
        <p:xfrm>
          <a:off x="839787" y="1897200"/>
          <a:ext cx="7187974" cy="476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448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15681-3589-4E88-BA96-6F37E6FD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Risicogroep bestaat uit relatief veel mannen, jongeren, lager opgeleiden en alleenstaanden.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C69759-CD47-473D-8C2B-476B392F5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Persoonskenmerken van de risicogroep</a:t>
            </a: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56FAFAC6-5727-42B7-AB0B-123A4905E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54509"/>
              </p:ext>
            </p:extLst>
          </p:nvPr>
        </p:nvGraphicFramePr>
        <p:xfrm>
          <a:off x="839788" y="1897200"/>
          <a:ext cx="6728296" cy="472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49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25AC1A7-6521-4445-AB3E-B7B974694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Binnen de werkzame bevolking met een relatief laag inkomen is de kans om tot de risicogroep te behoren ruim 2%.</a:t>
            </a:r>
          </a:p>
          <a:p>
            <a:r>
              <a:rPr lang="nl-NL" dirty="0"/>
              <a:t>Deze groep bestaat uit 5,5 mln. werkenden, oftewel ca. </a:t>
            </a:r>
            <a:r>
              <a:rPr lang="nl-NL" b="1" dirty="0"/>
              <a:t>130.000</a:t>
            </a:r>
            <a:r>
              <a:rPr lang="nl-NL" dirty="0"/>
              <a:t> in de risicogroep.</a:t>
            </a:r>
          </a:p>
          <a:p>
            <a:r>
              <a:rPr lang="nl-NL" dirty="0"/>
              <a:t>Momenteel 614.000 huishoudens met problematische schulden, dus toename van </a:t>
            </a:r>
            <a:r>
              <a:rPr lang="nl-NL" b="1" dirty="0"/>
              <a:t>20%</a:t>
            </a:r>
            <a:r>
              <a:rPr lang="nl-NL" dirty="0"/>
              <a:t>.</a:t>
            </a:r>
          </a:p>
          <a:p>
            <a:r>
              <a:rPr lang="nl-NL" dirty="0"/>
              <a:t>Bovengrens van verwachte toename schuldenproblematiek.</a:t>
            </a:r>
          </a:p>
          <a:p>
            <a:pPr lvl="1"/>
            <a:r>
              <a:rPr lang="nl-NL" dirty="0"/>
              <a:t>Definitie CBS strakker dan die wij hanteren.</a:t>
            </a:r>
          </a:p>
          <a:p>
            <a:endParaRPr lang="nl-NL" dirty="0"/>
          </a:p>
          <a:p>
            <a:r>
              <a:rPr lang="nl-NL" dirty="0"/>
              <a:t>We nemen hoge schulden (&gt;5000 e.) op als voorwaarde om tot risicogroep te behoren.</a:t>
            </a:r>
          </a:p>
          <a:p>
            <a:r>
              <a:rPr lang="nl-NL" dirty="0"/>
              <a:t>In dat geval behoort maar 0,3% van de werkenden met laag inkomen tot de risicogroep, oftewel </a:t>
            </a:r>
            <a:r>
              <a:rPr lang="nl-NL" b="1" dirty="0"/>
              <a:t>17.000</a:t>
            </a:r>
            <a:r>
              <a:rPr lang="nl-NL" dirty="0"/>
              <a:t> werkenden.</a:t>
            </a:r>
          </a:p>
          <a:p>
            <a:r>
              <a:rPr lang="nl-NL" dirty="0"/>
              <a:t>Het gaat dan dus om een toename van problematische schulden van </a:t>
            </a:r>
            <a:r>
              <a:rPr lang="nl-NL" b="1" dirty="0"/>
              <a:t>3%.</a:t>
            </a:r>
          </a:p>
          <a:p>
            <a:r>
              <a:rPr lang="nl-NL" dirty="0"/>
              <a:t>Ondergrens van verwachte toename schuldenproblematiek.</a:t>
            </a:r>
          </a:p>
          <a:p>
            <a:pPr marL="400050" indent="-285750"/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9090B1-39E6-41C1-8919-5851E2E5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alle personen in de risicogroep in de problematische schulden belanden, neemt het aantal mensen met problematische schulden toe met ca. 20%.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B1076F-66DE-49F1-9A8B-202D817538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Vertaling naar risicogroep in de populatie</a:t>
            </a:r>
          </a:p>
        </p:txBody>
      </p:sp>
    </p:spTree>
    <p:extLst>
      <p:ext uri="{BB962C8B-B14F-4D97-AF65-F5344CB8AC3E}">
        <p14:creationId xmlns:p14="http://schemas.microsoft.com/office/powerpoint/2010/main" val="328317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4A5963-269B-4D30-B7BF-47CDB9B168FA}"/>
              </a:ext>
            </a:extLst>
          </p:cNvPr>
          <p:cNvCxnSpPr>
            <a:stCxn id="15" idx="4"/>
            <a:endCxn id="24" idx="0"/>
          </p:cNvCxnSpPr>
          <p:nvPr/>
        </p:nvCxnSpPr>
        <p:spPr>
          <a:xfrm flipH="1">
            <a:off x="1218660" y="1740550"/>
            <a:ext cx="1244" cy="36686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EC614D0-E73E-4C2C-9C5B-E0937469EE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620688"/>
            <a:ext cx="10517874" cy="304800"/>
          </a:xfrm>
        </p:spPr>
        <p:txBody>
          <a:bodyPr/>
          <a:lstStyle/>
          <a:p>
            <a:r>
              <a:rPr lang="en-US" sz="2400" cap="all" dirty="0"/>
              <a:t>INHOUDSOPGAVE</a:t>
            </a:r>
            <a:r>
              <a:rPr lang="en-US" sz="2400" dirty="0"/>
              <a:t> </a:t>
            </a:r>
            <a:endParaRPr lang="nl-NL" sz="2400" dirty="0"/>
          </a:p>
        </p:txBody>
      </p:sp>
      <p:sp>
        <p:nvSpPr>
          <p:cNvPr id="15" name="Oval 41">
            <a:extLst>
              <a:ext uri="{FF2B5EF4-FFF2-40B4-BE49-F238E27FC236}">
                <a16:creationId xmlns:a16="http://schemas.microsoft.com/office/drawing/2014/main" id="{89692CD4-A9D1-4162-AD59-DA59EA5E2FEF}"/>
              </a:ext>
            </a:extLst>
          </p:cNvPr>
          <p:cNvSpPr/>
          <p:nvPr/>
        </p:nvSpPr>
        <p:spPr>
          <a:xfrm rot="10800000" flipH="1" flipV="1">
            <a:off x="949904" y="1200550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otham Book"/>
              </a:rPr>
              <a:t>1</a:t>
            </a:r>
          </a:p>
        </p:txBody>
      </p:sp>
      <p:sp>
        <p:nvSpPr>
          <p:cNvPr id="16" name="Oval 44">
            <a:extLst>
              <a:ext uri="{FF2B5EF4-FFF2-40B4-BE49-F238E27FC236}">
                <a16:creationId xmlns:a16="http://schemas.microsoft.com/office/drawing/2014/main" id="{57313511-3AB5-40B9-A0E0-4E63EE735329}"/>
              </a:ext>
            </a:extLst>
          </p:cNvPr>
          <p:cNvSpPr/>
          <p:nvPr/>
        </p:nvSpPr>
        <p:spPr>
          <a:xfrm rot="10800000" flipH="1" flipV="1">
            <a:off x="952392" y="2884014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otham Book"/>
              </a:rPr>
              <a:t>3</a:t>
            </a:r>
          </a:p>
        </p:txBody>
      </p:sp>
      <p:sp>
        <p:nvSpPr>
          <p:cNvPr id="17" name="Oval 53">
            <a:extLst>
              <a:ext uri="{FF2B5EF4-FFF2-40B4-BE49-F238E27FC236}">
                <a16:creationId xmlns:a16="http://schemas.microsoft.com/office/drawing/2014/main" id="{53E77F72-A581-44D4-98E7-313B617D9D9F}"/>
              </a:ext>
            </a:extLst>
          </p:cNvPr>
          <p:cNvSpPr/>
          <p:nvPr/>
        </p:nvSpPr>
        <p:spPr>
          <a:xfrm rot="10800000" flipH="1" flipV="1">
            <a:off x="951148" y="3725746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otham Book"/>
              </a:rPr>
              <a:t>4</a:t>
            </a:r>
          </a:p>
        </p:txBody>
      </p:sp>
      <p:sp>
        <p:nvSpPr>
          <p:cNvPr id="18" name="Oval 56">
            <a:extLst>
              <a:ext uri="{FF2B5EF4-FFF2-40B4-BE49-F238E27FC236}">
                <a16:creationId xmlns:a16="http://schemas.microsoft.com/office/drawing/2014/main" id="{9EA2D211-EF86-4F18-9065-FD126B12686D}"/>
              </a:ext>
            </a:extLst>
          </p:cNvPr>
          <p:cNvSpPr/>
          <p:nvPr/>
        </p:nvSpPr>
        <p:spPr>
          <a:xfrm rot="10800000" flipH="1" flipV="1">
            <a:off x="953637" y="2042282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otham Book"/>
              </a:rPr>
              <a:t>2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2D694B1C-89AA-46D9-A84B-2392E2C298B0}"/>
              </a:ext>
            </a:extLst>
          </p:cNvPr>
          <p:cNvSpPr/>
          <p:nvPr/>
        </p:nvSpPr>
        <p:spPr>
          <a:xfrm>
            <a:off x="1349441" y="1092550"/>
            <a:ext cx="4392240" cy="756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nl-NL" dirty="0">
                <a:solidFill>
                  <a:schemeClr val="tx1"/>
                </a:solidFill>
                <a:latin typeface="Gotham Book"/>
              </a:rPr>
              <a:t>Aanleiding en onderzoeksvraag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CD3AD5A1-4610-4CCB-B7E8-05CF726374AC}"/>
              </a:ext>
            </a:extLst>
          </p:cNvPr>
          <p:cNvSpPr/>
          <p:nvPr/>
        </p:nvSpPr>
        <p:spPr>
          <a:xfrm>
            <a:off x="1349441" y="1934282"/>
            <a:ext cx="4392240" cy="756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nl-NL" dirty="0" err="1">
                <a:solidFill>
                  <a:schemeClr val="tx1"/>
                </a:solidFill>
                <a:latin typeface="Gotham Book"/>
              </a:rPr>
              <a:t>Onderzoeksaanpak</a:t>
            </a:r>
            <a:endParaRPr lang="nl-NL" dirty="0">
              <a:solidFill>
                <a:schemeClr val="tx1"/>
              </a:solidFill>
              <a:latin typeface="Gotham Book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9097C01B-8BD1-4675-8722-0FCF4F5E5E35}"/>
              </a:ext>
            </a:extLst>
          </p:cNvPr>
          <p:cNvSpPr/>
          <p:nvPr/>
        </p:nvSpPr>
        <p:spPr>
          <a:xfrm>
            <a:off x="1349441" y="2776014"/>
            <a:ext cx="4392240" cy="756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nl-NL" dirty="0">
                <a:solidFill>
                  <a:schemeClr val="tx1"/>
                </a:solidFill>
                <a:latin typeface="Gotham Book"/>
              </a:rPr>
              <a:t>Uitkomsten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581728AD-58C4-482D-8C77-59CF718BE48D}"/>
              </a:ext>
            </a:extLst>
          </p:cNvPr>
          <p:cNvSpPr/>
          <p:nvPr/>
        </p:nvSpPr>
        <p:spPr>
          <a:xfrm>
            <a:off x="1349440" y="5301208"/>
            <a:ext cx="4674551" cy="756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nl-NL" dirty="0">
                <a:solidFill>
                  <a:schemeClr val="tx1"/>
                </a:solidFill>
                <a:latin typeface="Gotham Book"/>
              </a:rPr>
              <a:t>Voorlopige conclusies</a:t>
            </a:r>
          </a:p>
        </p:txBody>
      </p:sp>
      <p:sp>
        <p:nvSpPr>
          <p:cNvPr id="23" name="Oval 53">
            <a:extLst>
              <a:ext uri="{FF2B5EF4-FFF2-40B4-BE49-F238E27FC236}">
                <a16:creationId xmlns:a16="http://schemas.microsoft.com/office/drawing/2014/main" id="{DD5FA538-2E4A-4118-9EA8-C1E42A9CDBE1}"/>
              </a:ext>
            </a:extLst>
          </p:cNvPr>
          <p:cNvSpPr/>
          <p:nvPr/>
        </p:nvSpPr>
        <p:spPr>
          <a:xfrm rot="10800000" flipH="1" flipV="1">
            <a:off x="947416" y="4567478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otham Book"/>
              </a:rPr>
              <a:t>5</a:t>
            </a:r>
          </a:p>
        </p:txBody>
      </p:sp>
      <p:sp>
        <p:nvSpPr>
          <p:cNvPr id="24" name="Oval 53">
            <a:extLst>
              <a:ext uri="{FF2B5EF4-FFF2-40B4-BE49-F238E27FC236}">
                <a16:creationId xmlns:a16="http://schemas.microsoft.com/office/drawing/2014/main" id="{8D17A41A-6E66-48D9-B30B-4F63B3F4501E}"/>
              </a:ext>
            </a:extLst>
          </p:cNvPr>
          <p:cNvSpPr/>
          <p:nvPr/>
        </p:nvSpPr>
        <p:spPr>
          <a:xfrm rot="10800000" flipH="1" flipV="1">
            <a:off x="948660" y="5409208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otham Book"/>
              </a:rPr>
              <a:t>6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779EE250-2E6A-4632-97A2-0D1E3F9481C6}"/>
              </a:ext>
            </a:extLst>
          </p:cNvPr>
          <p:cNvSpPr/>
          <p:nvPr/>
        </p:nvSpPr>
        <p:spPr>
          <a:xfrm>
            <a:off x="1349441" y="4459478"/>
            <a:ext cx="4392240" cy="756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nl-NL" dirty="0">
                <a:solidFill>
                  <a:schemeClr val="tx1"/>
                </a:solidFill>
                <a:latin typeface="Gotham Book"/>
              </a:rPr>
              <a:t>Vertaling naar hulpvragen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BFCFB065-8E17-47E4-AFF2-AA1213E3718E}"/>
              </a:ext>
            </a:extLst>
          </p:cNvPr>
          <p:cNvSpPr/>
          <p:nvPr/>
        </p:nvSpPr>
        <p:spPr>
          <a:xfrm>
            <a:off x="1349441" y="3617746"/>
            <a:ext cx="4392240" cy="756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nl-NL" dirty="0">
                <a:solidFill>
                  <a:schemeClr val="tx1"/>
                </a:solidFill>
                <a:latin typeface="Gotham Book"/>
              </a:rPr>
              <a:t>Vertaling naar werkzame bevolking</a:t>
            </a:r>
          </a:p>
        </p:txBody>
      </p:sp>
    </p:spTree>
    <p:extLst>
      <p:ext uri="{BB962C8B-B14F-4D97-AF65-F5344CB8AC3E}">
        <p14:creationId xmlns:p14="http://schemas.microsoft.com/office/powerpoint/2010/main" val="236608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5F1E40B-1038-41E9-BDAB-D40632D6D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NVVK rapporteerde voor het jaar 2019 89.152 hulpvragen.</a:t>
            </a:r>
          </a:p>
          <a:p>
            <a:r>
              <a:rPr lang="nl-NL" dirty="0"/>
              <a:t>Bij de verwachte toename van schuldenproblematiek tussen de 3% en 20% gaat het dan om een toename van hulpvragen tussen de pakweg </a:t>
            </a:r>
            <a:r>
              <a:rPr lang="nl-NL" b="1" dirty="0"/>
              <a:t>3000 en 18.000</a:t>
            </a:r>
            <a:r>
              <a:rPr lang="nl-NL" dirty="0"/>
              <a:t>. </a:t>
            </a:r>
          </a:p>
          <a:p>
            <a:r>
              <a:rPr lang="nl-NL" dirty="0"/>
              <a:t>Merk op: niet alle nieuwe hulpvragen zullen zich op hetzelfde moment voordoen, maar waarschijnlijk verspreid over meerdere jaren.</a:t>
            </a:r>
          </a:p>
          <a:p>
            <a:r>
              <a:rPr lang="nl-NL" dirty="0"/>
              <a:t>Verder betreft het hier alleen een schatting van de instroom als gevolg van corona.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F0DF61-D322-41DA-9437-7AC583B0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bandbreedte voor de toename van schuldenproblematiek vertaalt zich naar een verwachte toename van hulpvragen tussen de 3000 en 18.000</a:t>
            </a:r>
            <a:r>
              <a:rPr lang="nl-NL" b="1" dirty="0"/>
              <a:t>.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21D3DD-C1D8-45E3-8A0F-1F30DA6558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Van schulden naar beroep op schuldhulp</a:t>
            </a:r>
          </a:p>
        </p:txBody>
      </p:sp>
    </p:spTree>
    <p:extLst>
      <p:ext uri="{BB962C8B-B14F-4D97-AF65-F5344CB8AC3E}">
        <p14:creationId xmlns:p14="http://schemas.microsoft.com/office/powerpoint/2010/main" val="236536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B3826A3-6B15-4806-8575-03834245C5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Enquête onder NVVK-leden</a:t>
            </a:r>
          </a:p>
          <a:p>
            <a:pPr lvl="1"/>
            <a:r>
              <a:rPr lang="nl-NL" dirty="0"/>
              <a:t>Aanvullend op enquête onder online panel (expert view)</a:t>
            </a:r>
          </a:p>
          <a:p>
            <a:pPr lvl="1"/>
            <a:r>
              <a:rPr lang="nl-NL" dirty="0"/>
              <a:t>Ook zicht op mensen die tijdens lockdowns niet in beeld zijn gekomen</a:t>
            </a:r>
          </a:p>
          <a:p>
            <a:pPr lvl="1"/>
            <a:r>
              <a:rPr lang="nl-NL" dirty="0"/>
              <a:t>Toekomstverwachting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529D73-CE90-420D-A455-04E007D7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analyse op de enquêteresultaten wordt aangevuld met uitkomsten uit een uitvraag onder NVVK-leden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32A073-7244-4855-903B-8EA8F4CE8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Aanvullende analyse (</a:t>
            </a:r>
            <a:r>
              <a:rPr lang="nl-NL" dirty="0" err="1"/>
              <a:t>work</a:t>
            </a:r>
            <a:r>
              <a:rPr lang="nl-NL" dirty="0"/>
              <a:t> in </a:t>
            </a:r>
            <a:r>
              <a:rPr lang="nl-NL" dirty="0" err="1"/>
              <a:t>progress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497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7B4D5A-94F8-421E-B31E-2D4B63957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1412776"/>
            <a:ext cx="10517874" cy="4608512"/>
          </a:xfrm>
        </p:spPr>
        <p:txBody>
          <a:bodyPr/>
          <a:lstStyle/>
          <a:p>
            <a:r>
              <a:rPr lang="nl-NL" dirty="0"/>
              <a:t>18% van de werkzame bevolking met een relatief laag inkomen kende een substantiële inkomensval tijdens corona.</a:t>
            </a:r>
          </a:p>
          <a:p>
            <a:r>
              <a:rPr lang="nl-NL" dirty="0"/>
              <a:t>Slechts 12% daarvan kent ook een terugval in het kunnen betalen van rekeningen.</a:t>
            </a:r>
          </a:p>
          <a:p>
            <a:r>
              <a:rPr lang="nl-NL" dirty="0"/>
              <a:t>Deze groep bestaat vrijwel alleen uit zelfstandigen of flexwerkers in getroffen sectoren.</a:t>
            </a:r>
          </a:p>
          <a:p>
            <a:r>
              <a:rPr lang="nl-NL" dirty="0"/>
              <a:t>Op landelijk niveau zijn er tussen de 17.000 en 130.000 werkenden met een relatief laag inkomen die in deze risicogroep vallen.</a:t>
            </a:r>
          </a:p>
          <a:p>
            <a:r>
              <a:rPr lang="nl-NL" dirty="0"/>
              <a:t>Dit vertaalt zich naar een verwachte toename in het aantal hulpvragen tussen de 3000 en 18.000.</a:t>
            </a:r>
          </a:p>
          <a:p>
            <a:r>
              <a:rPr lang="nl-NL" dirty="0"/>
              <a:t>Het werkelijke aantal hangt onder andere af van het economische herstel na corona en in hoeverre deze specifieke groep de weg naar schuldhulp weet te vinden.</a:t>
            </a:r>
          </a:p>
          <a:p>
            <a:r>
              <a:rPr lang="nl-NL" dirty="0"/>
              <a:t>De verwachte toename in hulpvragen is enkel gebaseerd op de groep die tijdens corona een inkomensval meemaakte.</a:t>
            </a:r>
          </a:p>
          <a:p>
            <a:pPr lvl="1"/>
            <a:r>
              <a:rPr lang="nl-NL" dirty="0"/>
              <a:t>Mensen die door lockdowns niet in beeld zijn gekomen bij hulpverleners vallen hier niet onder.</a:t>
            </a:r>
          </a:p>
          <a:p>
            <a:pPr lvl="1"/>
            <a:r>
              <a:rPr lang="nl-NL" dirty="0"/>
              <a:t>Hetzelfde geldt voor mensen die in de problemen komen door huidige macro-ontwikkelingen.  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DCB127-051B-4B75-B65B-FC59FFCF4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Voorlopige conclusies</a:t>
            </a:r>
          </a:p>
        </p:txBody>
      </p:sp>
    </p:spTree>
    <p:extLst>
      <p:ext uri="{BB962C8B-B14F-4D97-AF65-F5344CB8AC3E}">
        <p14:creationId xmlns:p14="http://schemas.microsoft.com/office/powerpoint/2010/main" val="3077127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62E041E-4317-4397-83FC-4F1F403E54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2400" b="1" dirty="0"/>
              <a:t>Hartelijk dank voor uw aandacht!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319A91-6C4E-4DD3-973B-9808EA8D6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679832"/>
            <a:ext cx="11088860" cy="431800"/>
          </a:xfrm>
        </p:spPr>
        <p:txBody>
          <a:bodyPr/>
          <a:lstStyle/>
          <a:p>
            <a:r>
              <a:rPr lang="nl-NL" dirty="0"/>
              <a:t>Meer schuldhulp door corona?</a:t>
            </a:r>
          </a:p>
          <a:p>
            <a:endParaRPr lang="nl-NL" sz="2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7F7302-6329-4C59-94BF-9FF37BD7EA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Remco van Eijkel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95F880-A0F2-49DF-8087-31E7BCE97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r.vaneijkel@seo.nl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6721543-4622-46B3-A5B6-9938FD7FA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06 43226288</a:t>
            </a:r>
          </a:p>
        </p:txBody>
      </p:sp>
    </p:spTree>
    <p:extLst>
      <p:ext uri="{BB962C8B-B14F-4D97-AF65-F5344CB8AC3E}">
        <p14:creationId xmlns:p14="http://schemas.microsoft.com/office/powerpoint/2010/main" val="319653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8FBC4D-21DF-4A41-AC48-95430A2A30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Zelfstandigen weten minder makkelijk de weg te vinden naar de schuldhulpverlening dan anderen met problematische schulden.</a:t>
            </a:r>
          </a:p>
          <a:p>
            <a:endParaRPr lang="nl-NL" dirty="0"/>
          </a:p>
          <a:p>
            <a:r>
              <a:rPr lang="nl-NL" dirty="0"/>
              <a:t>Zelfstandigen en flexwerkers met een schuldhulpvraag vereisen een andere benadering dan anderen met problematische schulden.</a:t>
            </a:r>
          </a:p>
          <a:p>
            <a:endParaRPr lang="nl-NL" dirty="0"/>
          </a:p>
          <a:p>
            <a:r>
              <a:rPr lang="nl-NL" dirty="0"/>
              <a:t>De groep met problematische schulden die tijdens de lockdowns buiten beeld is geraakt, is minstens zo groot als de groep met een substantiële inkomensval.</a:t>
            </a:r>
          </a:p>
          <a:p>
            <a:endParaRPr lang="nl-NL" dirty="0"/>
          </a:p>
          <a:p>
            <a:r>
              <a:rPr lang="nl-NL" dirty="0"/>
              <a:t>De stijgende energieprijzen als gevolg van de oorlog in </a:t>
            </a:r>
            <a:r>
              <a:rPr lang="nl-NL"/>
              <a:t>Oekraïne zullen </a:t>
            </a:r>
            <a:r>
              <a:rPr lang="nl-NL" dirty="0"/>
              <a:t>tot meer schuldhulpvragen leiden dan de coronacrisis. 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0D5757-F343-46CC-8114-75073F465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Stellingen</a:t>
            </a:r>
          </a:p>
        </p:txBody>
      </p:sp>
    </p:spTree>
    <p:extLst>
      <p:ext uri="{BB962C8B-B14F-4D97-AF65-F5344CB8AC3E}">
        <p14:creationId xmlns:p14="http://schemas.microsoft.com/office/powerpoint/2010/main" val="22641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B518D-EB01-4181-8ACA-9ABCA37F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coronacrisis zorgde voor een economische schok die bepaalde sectoren onevenredig hard trof…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F21BA-553E-4192-821E-B4ED8BDD9B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8635F2-6F50-4510-99C5-15C08320B3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Bron: CPB (2022)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C5504A-EFC6-4E61-9F0D-EECE0A3F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4" y="1700809"/>
            <a:ext cx="9104244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14914-0D05-44B7-A8DA-C534A831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…maar door het ruime steunpakket was het effect op de werkloosheid gering.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15ECE9-37C8-450F-91CC-FC61ED291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234482-7B2E-4A7B-A800-B09A06B6C2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Bron: CPB (2021)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395121-4BC1-44C7-B6C1-0CDBA41C5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692000"/>
            <a:ext cx="4412974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16FA6-6E47-40A6-829C-AA6EAEDA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 is het aandeel huishoudens met problematische schulden afgenomen.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B25D2E-89A8-4D42-B078-C2BF44592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41601C-4960-46A9-B10E-4CBC56EED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Bron: CBS (2021)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93A692-9FEA-4782-AB18-772B905AE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3" y="1876518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7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BCA0D-F2DF-4ACC-B476-0140968A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groeiend deel van de instromers in problematische schulden betreft zelfstandigen.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127702-8BAB-4521-B13B-A336BD719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7E961-12A1-400A-8C16-AF48D3A9E7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Bron: CBS (2021)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9974F3-671C-4C3F-A523-244EA6ED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3" y="2060848"/>
            <a:ext cx="5282515" cy="39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1CF8D06-6E1C-4DC1-A40D-17DE493ED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Kunnen we een inhaalslag verwachten?</a:t>
            </a:r>
          </a:p>
          <a:p>
            <a:pPr lvl="1"/>
            <a:r>
              <a:rPr lang="nl-NL" dirty="0"/>
              <a:t>Steunpakketten zijn ten einde gekomen (inclusief uitstel van belastingbetaling).</a:t>
            </a:r>
          </a:p>
          <a:p>
            <a:pPr lvl="1"/>
            <a:r>
              <a:rPr lang="nl-NL" dirty="0"/>
              <a:t>Door lockdowns zijn sommige mensen buiten beeld geraakt.</a:t>
            </a:r>
          </a:p>
          <a:p>
            <a:r>
              <a:rPr lang="nl-NL" dirty="0">
                <a:latin typeface="+mn-lt"/>
              </a:rPr>
              <a:t>Risicogroepen: zelfstandigen, flexwerkers, jongeren, 55-plussers, migratieachtergrond</a:t>
            </a:r>
          </a:p>
          <a:p>
            <a:r>
              <a:rPr lang="nl-NL" dirty="0">
                <a:latin typeface="+mn-lt"/>
              </a:rPr>
              <a:t>Differentiatie naar branche (zwaar getroffen of niet)</a:t>
            </a:r>
          </a:p>
          <a:p>
            <a:r>
              <a:rPr lang="nl-NL" dirty="0"/>
              <a:t>Met onzekerheid omgeven:</a:t>
            </a:r>
          </a:p>
          <a:p>
            <a:pPr lvl="1"/>
            <a:r>
              <a:rPr lang="nl-NL" dirty="0"/>
              <a:t>Macro(economische) ontwikkelingen (bv. lockdowns, leveringsproblemen, inflatie, etc.)  </a:t>
            </a:r>
          </a:p>
          <a:p>
            <a:pPr lvl="1"/>
            <a:r>
              <a:rPr lang="nl-NL" dirty="0"/>
              <a:t>Problematische schulden </a:t>
            </a:r>
            <a:r>
              <a:rPr lang="nl-NL" dirty="0">
                <a:latin typeface="+mn-lt"/>
                <a:cs typeface="Times New Roman" panose="02020603050405020304" pitchFamily="18" charset="0"/>
              </a:rPr>
              <a:t>≠ beroep op schuldhulp</a:t>
            </a:r>
          </a:p>
          <a:p>
            <a:pPr marL="0" indent="0">
              <a:buNone/>
            </a:pPr>
            <a:endParaRPr lang="nl-NL" dirty="0">
              <a:latin typeface="+mn-lt"/>
            </a:endParaRPr>
          </a:p>
          <a:p>
            <a:endParaRPr lang="nl-NL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2266FB-A717-4218-8BDB-943C2C98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 er voor de nabije toekomst een prognose gemaakt worden van het aantal personen dat een beroep doet op schuldhulpverlening of schuldenbewind?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C3E3A2-371E-4992-91FC-507B4E1CC4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Onderzoeksvraag</a:t>
            </a:r>
          </a:p>
        </p:txBody>
      </p:sp>
    </p:spTree>
    <p:extLst>
      <p:ext uri="{BB962C8B-B14F-4D97-AF65-F5344CB8AC3E}">
        <p14:creationId xmlns:p14="http://schemas.microsoft.com/office/powerpoint/2010/main" val="251876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2AA25D8-6DF2-4B48-960A-318586C22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Online enquête met vragen aan ca. 500 personen over persoonlijke financiën.</a:t>
            </a:r>
          </a:p>
          <a:p>
            <a:pPr lvl="1"/>
            <a:r>
              <a:rPr lang="nl-NL" dirty="0"/>
              <a:t>Vóór corona, huidige situatie en verwachting voor de nabije toekomst.</a:t>
            </a:r>
          </a:p>
          <a:p>
            <a:r>
              <a:rPr lang="nl-NL" dirty="0"/>
              <a:t>Differentiatie naar type inkomensbron.</a:t>
            </a:r>
          </a:p>
          <a:p>
            <a:pPr lvl="1"/>
            <a:r>
              <a:rPr lang="nl-NL" dirty="0"/>
              <a:t>In loondienst (vast of flexibel), zelfstandig met personeel, zelfstandig zonder personeel</a:t>
            </a:r>
          </a:p>
          <a:p>
            <a:r>
              <a:rPr lang="nl-NL" dirty="0"/>
              <a:t>Differentiatie naar branche.</a:t>
            </a:r>
          </a:p>
          <a:p>
            <a:pPr lvl="1"/>
            <a:r>
              <a:rPr lang="nl-NL" dirty="0"/>
              <a:t>zwaar getroffen of niet</a:t>
            </a:r>
          </a:p>
          <a:p>
            <a:r>
              <a:rPr lang="nl-NL" dirty="0"/>
              <a:t>Gericht op werkenden met een relatief laag inkomen.</a:t>
            </a:r>
          </a:p>
          <a:p>
            <a:pPr lvl="1"/>
            <a:r>
              <a:rPr lang="nl-NL" dirty="0"/>
              <a:t>In loondienst: &lt;3500 euro bruto per maand</a:t>
            </a:r>
          </a:p>
          <a:p>
            <a:pPr lvl="1"/>
            <a:r>
              <a:rPr lang="nl-NL" dirty="0"/>
              <a:t>Zelfstandige: &lt;45.000 euro per jaar (na aftrek van bedrijfskosten) </a:t>
            </a:r>
          </a:p>
          <a:p>
            <a:r>
              <a:rPr lang="nl-NL" dirty="0"/>
              <a:t>Rijke informatie over achtergrondkenmerken.</a:t>
            </a:r>
          </a:p>
          <a:p>
            <a:pPr lvl="1"/>
            <a:r>
              <a:rPr lang="nl-NL" dirty="0"/>
              <a:t>Leeftijd, huishoudsituatie, geslacht, migratieachtergrond, opleidingsniveau</a:t>
            </a:r>
          </a:p>
          <a:p>
            <a:pPr lvl="1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260696-A715-4CA6-8E82-65F321D0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kern van ons onderzoek bestaat uit een online enquête, met vertaalslag van uitkomsten naar de gehele bevolking aan de hand van CBS-data.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3A715F-0E9C-435A-B1A1-43C9D9F3A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Onderzoeksaanpak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10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C9E457-0397-4BD2-A283-CF3695366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r>
              <a:rPr lang="nl-NL" sz="1100" dirty="0"/>
              <a:t>Noot: Procentuele verdeling van respondenten over verschillende groepen (populatiewaarden tussen haakjes).  </a:t>
            </a:r>
          </a:p>
          <a:p>
            <a:endParaRPr lang="nl-NL" dirty="0"/>
          </a:p>
          <a:p>
            <a:r>
              <a:rPr lang="nl-NL" dirty="0"/>
              <a:t>Getroffen sectoren:</a:t>
            </a:r>
          </a:p>
          <a:p>
            <a:pPr lvl="1"/>
            <a:r>
              <a:rPr lang="nl-NL" dirty="0"/>
              <a:t>Horeca</a:t>
            </a:r>
          </a:p>
          <a:p>
            <a:pPr lvl="1"/>
            <a:r>
              <a:rPr lang="nl-NL" dirty="0"/>
              <a:t>Cultuur, sport en recreatie</a:t>
            </a:r>
          </a:p>
          <a:p>
            <a:pPr lvl="1"/>
            <a:r>
              <a:rPr lang="nl-NL" dirty="0"/>
              <a:t>Vervoer en opslag</a:t>
            </a:r>
          </a:p>
          <a:p>
            <a:pPr lvl="1"/>
            <a:r>
              <a:rPr lang="nl-NL" dirty="0"/>
              <a:t>Verhuur en overige zakelijke diensten</a:t>
            </a:r>
          </a:p>
          <a:p>
            <a:pPr lvl="1"/>
            <a:r>
              <a:rPr lang="nl-NL" dirty="0"/>
              <a:t>Detailhandel non-food en overige dienstverlening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05F389-3817-4BF2-B153-DBF38781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Omdat we het grootste effect verwachten voor zelfstandigen in getroffen sectoren, is deze groep oververtegenwoordigd in de steekproef.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0A2F36-8ED7-417E-9D77-6A5D69BB7E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Onderzoeksaanpak</a:t>
            </a:r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3FC3DFA-E9C0-490B-ACAC-7F648BA17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234"/>
              </p:ext>
            </p:extLst>
          </p:nvPr>
        </p:nvGraphicFramePr>
        <p:xfrm>
          <a:off x="938246" y="1844824"/>
          <a:ext cx="4962732" cy="1271589"/>
        </p:xfrm>
        <a:graphic>
          <a:graphicData uri="http://schemas.openxmlformats.org/drawingml/2006/table">
            <a:tbl>
              <a:tblPr firstRow="1" firstCol="1" bandRow="1"/>
              <a:tblGrid>
                <a:gridCol w="1654244">
                  <a:extLst>
                    <a:ext uri="{9D8B030D-6E8A-4147-A177-3AD203B41FA5}">
                      <a16:colId xmlns:a16="http://schemas.microsoft.com/office/drawing/2014/main" val="1985379620"/>
                    </a:ext>
                  </a:extLst>
                </a:gridCol>
                <a:gridCol w="1654244">
                  <a:extLst>
                    <a:ext uri="{9D8B030D-6E8A-4147-A177-3AD203B41FA5}">
                      <a16:colId xmlns:a16="http://schemas.microsoft.com/office/drawing/2014/main" val="2781020561"/>
                    </a:ext>
                  </a:extLst>
                </a:gridCol>
                <a:gridCol w="1654244">
                  <a:extLst>
                    <a:ext uri="{9D8B030D-6E8A-4147-A177-3AD203B41FA5}">
                      <a16:colId xmlns:a16="http://schemas.microsoft.com/office/drawing/2014/main" val="2311021458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Inkomensbron</a:t>
                      </a:r>
                      <a:endParaRPr lang="nl-NL" sz="1000" dirty="0">
                        <a:solidFill>
                          <a:srgbClr val="264249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endParaRPr lang="nl-NL" sz="1000" b="1" baseline="0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b="1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Niet-getroffen sectoren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b="1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Getroffen sectoren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27086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Loondienst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D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 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(51%)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(31%)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8181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Zelfstandigen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D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(13%)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nl-NL" sz="1000" dirty="0">
                          <a:solidFill>
                            <a:srgbClr val="264249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(6%)</a:t>
                      </a: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3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275576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3">
      <a:dk1>
        <a:srgbClr val="000000"/>
      </a:dk1>
      <a:lt1>
        <a:srgbClr val="FEFFFE"/>
      </a:lt1>
      <a:dk2>
        <a:srgbClr val="F0F4FD"/>
      </a:dk2>
      <a:lt2>
        <a:srgbClr val="FEFFFE"/>
      </a:lt2>
      <a:accent1>
        <a:srgbClr val="D22C2A"/>
      </a:accent1>
      <a:accent2>
        <a:srgbClr val="264149"/>
      </a:accent2>
      <a:accent3>
        <a:srgbClr val="FCEC75"/>
      </a:accent3>
      <a:accent4>
        <a:srgbClr val="498794"/>
      </a:accent4>
      <a:accent5>
        <a:srgbClr val="D9D9D9"/>
      </a:accent5>
      <a:accent6>
        <a:srgbClr val="62BE7E"/>
      </a:accent6>
      <a:hlink>
        <a:srgbClr val="488794"/>
      </a:hlink>
      <a:folHlink>
        <a:srgbClr val="264149"/>
      </a:folHlink>
    </a:clrScheme>
    <a:fontScheme name="Aangepast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D3091E5045A49BE297878FCEA09DD" ma:contentTypeVersion="10" ma:contentTypeDescription="Een nieuw document maken." ma:contentTypeScope="" ma:versionID="bd09d92f34fdc89008859db32324e850">
  <xsd:schema xmlns:xsd="http://www.w3.org/2001/XMLSchema" xmlns:xs="http://www.w3.org/2001/XMLSchema" xmlns:p="http://schemas.microsoft.com/office/2006/metadata/properties" xmlns:ns2="535a914e-5366-4dc5-8172-e00e09c7e207" xmlns:ns3="046dfb55-b088-4034-bf2a-896aa5030bf8" targetNamespace="http://schemas.microsoft.com/office/2006/metadata/properties" ma:root="true" ma:fieldsID="b1a98b7223fdbca67737de11d83887ee" ns2:_="" ns3:_="">
    <xsd:import namespace="535a914e-5366-4dc5-8172-e00e09c7e207"/>
    <xsd:import namespace="046dfb55-b088-4034-bf2a-896aa5030b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a914e-5366-4dc5-8172-e00e09c7e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dfb55-b088-4034-bf2a-896aa5030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58125C-61F3-4C7F-9282-E217ED7664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D21550-1C82-4457-969D-49EEE94ADEFA}">
  <ds:schemaRefs>
    <ds:schemaRef ds:uri="046dfb55-b088-4034-bf2a-896aa5030bf8"/>
    <ds:schemaRef ds:uri="535a914e-5366-4dc5-8172-e00e09c7e2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4337CD-5791-4F05-AB59-AC8C857CA516}">
  <ds:schemaRefs>
    <ds:schemaRef ds:uri="30fe54bb-14a3-4d45-aa69-3b8409fd62aa"/>
    <ds:schemaRef ds:uri="81d15791-3a29-45fc-89bd-4d4d19f3569e"/>
    <ds:schemaRef ds:uri="e295cf8a-2afe-40d8-b4ef-f7b6089507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25411</TotalTime>
  <Words>1532</Words>
  <Application>Microsoft Office PowerPoint</Application>
  <PresentationFormat>Breedbeeld</PresentationFormat>
  <Paragraphs>207</Paragraphs>
  <Slides>24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Gotham Book </vt:lpstr>
      <vt:lpstr>Arial</vt:lpstr>
      <vt:lpstr>Avenir Next LT Pro</vt:lpstr>
      <vt:lpstr>Gotham Book</vt:lpstr>
      <vt:lpstr>Wingdings</vt:lpstr>
      <vt:lpstr>Calibri</vt:lpstr>
      <vt:lpstr>Aangepast ontwerp</vt:lpstr>
      <vt:lpstr>PowerPoint-presentatie</vt:lpstr>
      <vt:lpstr>PowerPoint-presentatie</vt:lpstr>
      <vt:lpstr>De coronacrisis zorgde voor een economische schok die bepaalde sectoren onevenredig hard trof…</vt:lpstr>
      <vt:lpstr>…maar door het ruime steunpakket was het effect op de werkloosheid gering.</vt:lpstr>
      <vt:lpstr>Verder is het aandeel huishoudens met problematische schulden afgenomen.</vt:lpstr>
      <vt:lpstr>Een groeiend deel van de instromers in problematische schulden betreft zelfstandigen.</vt:lpstr>
      <vt:lpstr>Kan er voor de nabije toekomst een prognose gemaakt worden van het aantal personen dat een beroep doet op schuldhulpverlening of schuldenbewind?</vt:lpstr>
      <vt:lpstr>De kern van ons onderzoek bestaat uit een online enquête, met vertaalslag van uitkomsten naar de gehele bevolking aan de hand van CBS-data. </vt:lpstr>
      <vt:lpstr>Omdat we het grootste effect verwachten voor zelfstandigen in getroffen sectoren, is deze groep oververtegenwoordigd in de steekproef.</vt:lpstr>
      <vt:lpstr>In de enquête maken we onderscheid tussen vragen die direct relateren aan de gevolgen van corona en vragen over overige risicofactoren.</vt:lpstr>
      <vt:lpstr>Als we puur focussen op inkomensterugval, zien we dat een kwart van de respondenten hiermee te maken heeft. </vt:lpstr>
      <vt:lpstr>Werkenden met een inkomensterugval hadden 2x zo vaak coronasteun. Ook waren er binnen deze groep meer bedrijfsoprichtingen- en beëindigingen.</vt:lpstr>
      <vt:lpstr>Maar een kleine groep die te maken heeft gehad met een inkomensterugval, geeft aan niet alle rekeningen meer te kunnen betalen.</vt:lpstr>
      <vt:lpstr>Beëindiging van de steunregelingen is een belangrijke factor waarom personen met een inkomensterugval verwachten niet meer rond te kunnen komen. </vt:lpstr>
      <vt:lpstr>Van de personen in de risicogroep vallen verreweg de meesten onder zelfstandigen of flexwerkers in getroffen sectoren.</vt:lpstr>
      <vt:lpstr>Personen die tot de risicogroep behoren hebben vaker schulden dan de totale steekproef.  </vt:lpstr>
      <vt:lpstr>De risicogroep kenmerkt zich door het vaker interen op financiële reserves, minder vaak toereikende buffers en hogere schulden dan de totale steekproef.</vt:lpstr>
      <vt:lpstr>Risicogroep bestaat uit relatief veel mannen, jongeren, lager opgeleiden en alleenstaanden. </vt:lpstr>
      <vt:lpstr>Als alle personen in de risicogroep in de problematische schulden belanden, neemt het aantal mensen met problematische schulden toe met ca. 20%.</vt:lpstr>
      <vt:lpstr>De bandbreedte voor de toename van schuldenproblematiek vertaalt zich naar een verwachte toename van hulpvragen tussen de 3000 en 18.000.</vt:lpstr>
      <vt:lpstr>De analyse op de enquêteresultaten wordt aangevuld met uitkomsten uit een uitvraag onder NVVK-leden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Remco van Eijkel</cp:lastModifiedBy>
  <cp:revision>588</cp:revision>
  <cp:lastPrinted>2018-04-20T07:10:03Z</cp:lastPrinted>
  <dcterms:created xsi:type="dcterms:W3CDTF">2017-08-04T11:55:12Z</dcterms:created>
  <dcterms:modified xsi:type="dcterms:W3CDTF">2022-04-12T09:23:53Z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0x010100DD6D3091E5045A49BE297878FCEA09DD</vt:lpwstr>
  </property>
  <property fmtid="{D5CDD505-2E9C-101B-9397-08002B2CF9AE}" pid="3" name="Order">
    <vt:r8>100</vt:r8>
  </property>
</Properties>
</file>